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6"/>
  </p:notesMasterIdLst>
  <p:sldIdLst>
    <p:sldId id="263" r:id="rId2"/>
    <p:sldId id="257" r:id="rId3"/>
    <p:sldId id="269" r:id="rId4"/>
    <p:sldId id="1003" r:id="rId5"/>
    <p:sldId id="1004" r:id="rId6"/>
    <p:sldId id="271" r:id="rId7"/>
    <p:sldId id="1010" r:id="rId8"/>
    <p:sldId id="1006" r:id="rId9"/>
    <p:sldId id="1011" r:id="rId10"/>
    <p:sldId id="1014" r:id="rId11"/>
    <p:sldId id="1015" r:id="rId12"/>
    <p:sldId id="1016" r:id="rId13"/>
    <p:sldId id="1013" r:id="rId14"/>
    <p:sldId id="270" r:id="rId15"/>
    <p:sldId id="1005" r:id="rId16"/>
    <p:sldId id="281" r:id="rId17"/>
    <p:sldId id="272" r:id="rId18"/>
    <p:sldId id="1017" r:id="rId19"/>
    <p:sldId id="274" r:id="rId20"/>
    <p:sldId id="273" r:id="rId21"/>
    <p:sldId id="275" r:id="rId22"/>
    <p:sldId id="996" r:id="rId23"/>
    <p:sldId id="998" r:id="rId24"/>
    <p:sldId id="999" r:id="rId25"/>
    <p:sldId id="1000" r:id="rId26"/>
    <p:sldId id="278" r:id="rId27"/>
    <p:sldId id="1009" r:id="rId28"/>
    <p:sldId id="900" r:id="rId29"/>
    <p:sldId id="901" r:id="rId30"/>
    <p:sldId id="992" r:id="rId31"/>
    <p:sldId id="997" r:id="rId32"/>
    <p:sldId id="1001" r:id="rId33"/>
    <p:sldId id="279" r:id="rId34"/>
    <p:sldId id="100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85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4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5/16/22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50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7.e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ti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eg"/><Relationship Id="rId5" Type="http://schemas.openxmlformats.org/officeDocument/2006/relationships/image" Target="../media/image53.jpeg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7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70.emf"/><Relationship Id="rId4" Type="http://schemas.openxmlformats.org/officeDocument/2006/relationships/image" Target="../media/image67.e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7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74.jpeg"/><Relationship Id="rId7" Type="http://schemas.openxmlformats.org/officeDocument/2006/relationships/image" Target="../media/image75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image" Target="../media/image89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5" Type="http://schemas.openxmlformats.org/officeDocument/2006/relationships/image" Target="../media/image9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Relationship Id="rId14" Type="http://schemas.openxmlformats.org/officeDocument/2006/relationships/image" Target="../media/image9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NULL"/><Relationship Id="rId5" Type="http://schemas.openxmlformats.org/officeDocument/2006/relationships/image" Target="../media/image95.png"/><Relationship Id="rId10" Type="http://schemas.openxmlformats.org/officeDocument/2006/relationships/image" Target="../media/image96.tiff"/><Relationship Id="rId4" Type="http://schemas.openxmlformats.org/officeDocument/2006/relationships/image" Target="../media/image94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Multiphysics Coupling</a:t>
            </a:r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Monolithic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Fully Coupled, or Monolithic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equation system, one solve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5F3B65F-D035-66B4-5AD9-93A9A5C54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DD7592D8-C382-F69F-3415-F87E955D4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350" y="3206750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206750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C7C1284E-6015-7F88-CA9D-DD838B32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3" y="2763838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7AD217FD-6A8E-F825-9F67-204FDF05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3405188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DA42BE3-555B-DFDB-1132-1C954C7D3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2481263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DDD48DA-45E5-4216-F7A8-1AB23BCEE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25" y="5592763"/>
            <a:ext cx="3770313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Reduced radius of convergence</a:t>
            </a:r>
          </a:p>
          <a:p>
            <a:r>
              <a:rPr lang="en-US"/>
              <a:t>Second 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17920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Segregated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Loosely Coupled, or Segregated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Multiple matrix systems solved within a Picard linearization, i.e., Jacobi or Gauss-Seidel iteration. Coupling is two-way (or multiple way if the physics becomes really complex)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C7A9E8D-0AC0-E46C-C8F8-B500B05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975" y="2289175"/>
            <a:ext cx="4716463" cy="44735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8" name="Line 4">
            <a:extLst>
              <a:ext uri="{FF2B5EF4-FFF2-40B4-BE49-F238E27FC236}">
                <a16:creationId xmlns:a16="http://schemas.microsoft.com/office/drawing/2014/main" id="{A56474D1-82FF-4584-9164-1EDDEA2720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2">
            <a:extLst>
              <a:ext uri="{FF2B5EF4-FFF2-40B4-BE49-F238E27FC236}">
                <a16:creationId xmlns:a16="http://schemas.microsoft.com/office/drawing/2014/main" id="{0AE18B10-8556-0AFA-B7C3-56581C1ECA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4150" y="5486400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Equation" r:id="rId3" imgW="1270000" imgH="406400" progId="Equation.3">
                  <p:embed/>
                </p:oleObj>
              </mc:Choice>
              <mc:Fallback>
                <p:oleObj name="Equation" r:id="rId3" imgW="1270000" imgH="40640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5486400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>
            <a:extLst>
              <a:ext uri="{FF2B5EF4-FFF2-40B4-BE49-F238E27FC236}">
                <a16:creationId xmlns:a16="http://schemas.microsoft.com/office/drawing/2014/main" id="{3F0928FC-1EFA-E0ED-3883-8296B7D977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2622550"/>
          <a:ext cx="992187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Equation" r:id="rId5" imgW="584200" imgH="203200" progId="Equation.3">
                  <p:embed/>
                </p:oleObj>
              </mc:Choice>
              <mc:Fallback>
                <p:oleObj name="Equation" r:id="rId5" imgW="584200" imgH="203200" progId="Equation.3">
                  <p:embed/>
                  <p:pic>
                    <p:nvPicPr>
                      <p:cNvPr id="56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2622550"/>
                        <a:ext cx="992187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>
            <a:extLst>
              <a:ext uri="{FF2B5EF4-FFF2-40B4-BE49-F238E27FC236}">
                <a16:creationId xmlns:a16="http://schemas.microsoft.com/office/drawing/2014/main" id="{A06BBDD0-FF3E-B787-6925-0EE876463E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7013" y="4268788"/>
          <a:ext cx="17160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Equation" r:id="rId7" imgW="977900" imgH="203200" progId="Equation.3">
                  <p:embed/>
                </p:oleObj>
              </mc:Choice>
              <mc:Fallback>
                <p:oleObj name="Equation" r:id="rId7" imgW="977900" imgH="203200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4268788"/>
                        <a:ext cx="17160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0">
            <a:extLst>
              <a:ext uri="{FF2B5EF4-FFF2-40B4-BE49-F238E27FC236}">
                <a16:creationId xmlns:a16="http://schemas.microsoft.com/office/drawing/2014/main" id="{63D865AA-F3A5-190F-244A-E89A8222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275013"/>
            <a:ext cx="3686175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Every equation is segregated..</a:t>
            </a:r>
            <a:r>
              <a:rPr lang="en-US"/>
              <a:t> 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E56358-224A-9D38-76A2-03D3764DB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86088"/>
            <a:ext cx="1525588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B4E1FC6E-48E8-A08F-D987-917C0F47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8" y="2011363"/>
            <a:ext cx="798512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graphicFrame>
        <p:nvGraphicFramePr>
          <p:cNvPr id="25" name="Object 5">
            <a:extLst>
              <a:ext uri="{FF2B5EF4-FFF2-40B4-BE49-F238E27FC236}">
                <a16:creationId xmlns:a16="http://schemas.microsoft.com/office/drawing/2014/main" id="{9A2850F2-20C2-2C7A-81E1-BD0A50FC7D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4475" y="6124575"/>
          <a:ext cx="16779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Equation" r:id="rId9" imgW="927100" imgH="177800" progId="Equation.3">
                  <p:embed/>
                </p:oleObj>
              </mc:Choice>
              <mc:Fallback>
                <p:oleObj name="Equation" r:id="rId9" imgW="927100" imgH="177800" progId="Equation.3">
                  <p:embed/>
                  <p:pic>
                    <p:nvPicPr>
                      <p:cNvPr id="563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6124575"/>
                        <a:ext cx="1677988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>
            <a:extLst>
              <a:ext uri="{FF2B5EF4-FFF2-40B4-BE49-F238E27FC236}">
                <a16:creationId xmlns:a16="http://schemas.microsoft.com/office/drawing/2014/main" id="{854633A2-E575-91FA-2982-95DB70405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2927350"/>
          <a:ext cx="23114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Equation" r:id="rId11" imgW="1549400" imgH="457200" progId="Equation.3">
                  <p:embed/>
                </p:oleObj>
              </mc:Choice>
              <mc:Fallback>
                <p:oleObj name="Equation" r:id="rId11" imgW="1549400" imgH="457200" progId="Equation.3">
                  <p:embed/>
                  <p:pic>
                    <p:nvPicPr>
                      <p:cNvPr id="56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2927350"/>
                        <a:ext cx="23114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>
            <a:extLst>
              <a:ext uri="{FF2B5EF4-FFF2-40B4-BE49-F238E27FC236}">
                <a16:creationId xmlns:a16="http://schemas.microsoft.com/office/drawing/2014/main" id="{108BC6A6-E0BC-2020-D202-3632D7AB25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3586163"/>
          <a:ext cx="23114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Equation" r:id="rId13" imgW="1549400" imgH="482600" progId="Equation.3">
                  <p:embed/>
                </p:oleObj>
              </mc:Choice>
              <mc:Fallback>
                <p:oleObj name="Equation" r:id="rId13" imgW="1549400" imgH="482600" progId="Equation.3">
                  <p:embed/>
                  <p:pic>
                    <p:nvPicPr>
                      <p:cNvPr id="563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3586163"/>
                        <a:ext cx="23114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8">
            <a:extLst>
              <a:ext uri="{FF2B5EF4-FFF2-40B4-BE49-F238E27FC236}">
                <a16:creationId xmlns:a16="http://schemas.microsoft.com/office/drawing/2014/main" id="{F8348BB0-582D-227B-DFF0-3C0E8C6365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4313" y="4586288"/>
          <a:ext cx="19319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Equation" r:id="rId15" imgW="1295400" imgH="431800" progId="Equation.3">
                  <p:embed/>
                </p:oleObj>
              </mc:Choice>
              <mc:Fallback>
                <p:oleObj name="Equation" r:id="rId15" imgW="1295400" imgH="431800" progId="Equation.3">
                  <p:embed/>
                  <p:pic>
                    <p:nvPicPr>
                      <p:cNvPr id="563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4586288"/>
                        <a:ext cx="19319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">
            <a:extLst>
              <a:ext uri="{FF2B5EF4-FFF2-40B4-BE49-F238E27FC236}">
                <a16:creationId xmlns:a16="http://schemas.microsoft.com/office/drawing/2014/main" id="{8F5FDF4B-526B-0391-BEEB-361619E05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5187950"/>
          <a:ext cx="26082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" name="Equation" r:id="rId17" imgW="1485900" imgH="203200" progId="Equation.3">
                  <p:embed/>
                </p:oleObj>
              </mc:Choice>
              <mc:Fallback>
                <p:oleObj name="Equation" r:id="rId17" imgW="1485900" imgH="203200" progId="Equation.3">
                  <p:embed/>
                  <p:pic>
                    <p:nvPicPr>
                      <p:cNvPr id="563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5187950"/>
                        <a:ext cx="26082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1">
            <a:extLst>
              <a:ext uri="{FF2B5EF4-FFF2-40B4-BE49-F238E27FC236}">
                <a16:creationId xmlns:a16="http://schemas.microsoft.com/office/drawing/2014/main" id="{90B6C6E4-BEE8-0CB0-F542-FC79F776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188" y="5194985"/>
            <a:ext cx="3347391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Larger radius of convergence</a:t>
            </a:r>
          </a:p>
          <a:p>
            <a:r>
              <a:rPr lang="en-US" dirty="0"/>
              <a:t>Often, first 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8839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Convergence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Low- vs high-frequency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segregated scheme removes high-frequency errors quite efficiently while low-frequency errors persist (think multi-grid)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monolithic scheme removes low-frequency errors while struggles with high-frequency errors</a:t>
            </a:r>
          </a:p>
        </p:txBody>
      </p:sp>
      <p:pic>
        <p:nvPicPr>
          <p:cNvPr id="31" name="Picture 17" descr="mmsCompare">
            <a:extLst>
              <a:ext uri="{FF2B5EF4-FFF2-40B4-BE49-F238E27FC236}">
                <a16:creationId xmlns:a16="http://schemas.microsoft.com/office/drawing/2014/main" id="{6CB35881-0A4E-4720-7850-D26D02600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6114" y="3058886"/>
            <a:ext cx="4627431" cy="35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452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Stable, Time-Accurate 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 full monolithic approach requires a flexible code base and efficient solvers</a:t>
            </a:r>
          </a:p>
          <a:p>
            <a:pPr>
              <a:buFont typeface="Arial" charset="0"/>
              <a:buChar char="•"/>
            </a:pPr>
            <a:r>
              <a:rPr lang="en-US" dirty="0"/>
              <a:t> A full segregated or split coupling approach requires detailed analysis to ensure that the splitting is:</a:t>
            </a:r>
          </a:p>
          <a:p>
            <a:pPr marL="342900" indent="-342900">
              <a:buAutoNum type="arabicPeriod"/>
            </a:pPr>
            <a:r>
              <a:rPr lang="en-US" dirty="0"/>
              <a:t>Design-order, i.e., no lurking spatial or temporal error</a:t>
            </a:r>
          </a:p>
          <a:p>
            <a:pPr marL="342900" indent="-342900">
              <a:buAutoNum type="arabicPeriod"/>
            </a:pPr>
            <a:r>
              <a:rPr lang="en-US" dirty="0"/>
              <a:t>Stable, i.e., with subsequent time advancement, the solution remains bounded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8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30803" y="1441701"/>
            <a:ext cx="4128983" cy="664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Common in engineering applications that require efficient heating or cooling of objects</a:t>
            </a:r>
          </a:p>
        </p:txBody>
      </p:sp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644775" y="3681413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33930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87" name="Picture 53" descr="180TubeCH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325688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Line 54"/>
          <p:cNvSpPr>
            <a:spLocks noChangeShapeType="1"/>
          </p:cNvSpPr>
          <p:nvPr/>
        </p:nvSpPr>
        <p:spPr bwMode="auto">
          <a:xfrm flipH="1" flipV="1">
            <a:off x="8188325" y="4259263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" name="Line 55"/>
          <p:cNvSpPr>
            <a:spLocks noChangeShapeType="1"/>
          </p:cNvSpPr>
          <p:nvPr/>
        </p:nvSpPr>
        <p:spPr bwMode="auto">
          <a:xfrm>
            <a:off x="8462963" y="2933700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0" name="Rectangle 56"/>
          <p:cNvSpPr>
            <a:spLocks noChangeArrowheads="1"/>
          </p:cNvSpPr>
          <p:nvPr/>
        </p:nvSpPr>
        <p:spPr bwMode="auto">
          <a:xfrm>
            <a:off x="5638800" y="2605088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  <p:pic>
        <p:nvPicPr>
          <p:cNvPr id="91" name="Picture 58" descr="trbCHT"/>
          <p:cNvPicPr>
            <a:picLocks noChangeAspect="1" noChangeArrowheads="1"/>
          </p:cNvPicPr>
          <p:nvPr/>
        </p:nvPicPr>
        <p:blipFill>
          <a:blip r:embed="rId3"/>
          <a:srcRect t="25800" b="17200"/>
          <a:stretch>
            <a:fillRect/>
          </a:stretch>
        </p:blipFill>
        <p:spPr bwMode="auto">
          <a:xfrm>
            <a:off x="239713" y="4651375"/>
            <a:ext cx="29622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Rectangle 59"/>
          <p:cNvSpPr>
            <a:spLocks noChangeArrowheads="1"/>
          </p:cNvSpPr>
          <p:nvPr/>
        </p:nvSpPr>
        <p:spPr bwMode="auto">
          <a:xfrm>
            <a:off x="877888" y="6184900"/>
            <a:ext cx="24003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Turbulent pipe CHT</a:t>
            </a:r>
          </a:p>
        </p:txBody>
      </p:sp>
      <p:sp>
        <p:nvSpPr>
          <p:cNvPr id="93" name="Rectangle 60"/>
          <p:cNvSpPr>
            <a:spLocks noChangeArrowheads="1"/>
          </p:cNvSpPr>
          <p:nvPr/>
        </p:nvSpPr>
        <p:spPr bwMode="auto">
          <a:xfrm>
            <a:off x="2244725" y="5514975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</p:spTree>
    <p:extLst>
      <p:ext uri="{BB962C8B-B14F-4D97-AF65-F5344CB8AC3E}">
        <p14:creationId xmlns:p14="http://schemas.microsoft.com/office/powerpoint/2010/main" val="733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Coupling,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274833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Thermal heat conduction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Interface condition</a:t>
            </a:r>
          </a:p>
        </p:txBody>
      </p:sp>
      <p:sp>
        <p:nvSpPr>
          <p:cNvPr id="5" name="Text Box 1055"/>
          <p:cNvSpPr txBox="1">
            <a:spLocks noChangeArrowheads="1"/>
          </p:cNvSpPr>
          <p:nvPr/>
        </p:nvSpPr>
        <p:spPr bwMode="auto">
          <a:xfrm>
            <a:off x="3230585" y="3989502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pic>
        <p:nvPicPr>
          <p:cNvPr id="9" name="Picture 1053" descr="tet_mes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6852" y="4107947"/>
            <a:ext cx="3240442" cy="27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𝐻𝐶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>
                <a:blip r:embed="rId4"/>
                <a:stretch>
                  <a:fillRect l="-2198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blipFill>
                <a:blip r:embed="rId5"/>
                <a:stretch>
                  <a:fillRect l="-6542" r="-28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naluFacility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3" y="4356214"/>
            <a:ext cx="2845771" cy="2256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5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Fluid/CHT Coupling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Unstructured heterogeneous mesh capability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geometric complexity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Multi-block domain variable transfer</a:t>
            </a:r>
          </a:p>
          <a:p>
            <a:endParaRPr lang="en-US" dirty="0"/>
          </a:p>
        </p:txBody>
      </p:sp>
      <p:pic>
        <p:nvPicPr>
          <p:cNvPr id="5" name="Picture 4" descr="tet_nonconf_interface_mesh"/>
          <p:cNvPicPr>
            <a:picLocks noChangeAspect="1" noChangeArrowheads="1"/>
          </p:cNvPicPr>
          <p:nvPr/>
        </p:nvPicPr>
        <p:blipFill>
          <a:blip r:embed="rId2"/>
          <a:srcRect l="9253" t="13617" r="11566" b="10893"/>
          <a:stretch>
            <a:fillRect/>
          </a:stretch>
        </p:blipFill>
        <p:spPr bwMode="auto">
          <a:xfrm>
            <a:off x="6046788" y="2946400"/>
            <a:ext cx="1803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ube_mesh"/>
          <p:cNvPicPr>
            <a:picLocks noChangeAspect="1" noChangeArrowheads="1"/>
          </p:cNvPicPr>
          <p:nvPr/>
        </p:nvPicPr>
        <p:blipFill>
          <a:blip r:embed="rId3"/>
          <a:srcRect t="14978"/>
          <a:stretch>
            <a:fillRect/>
          </a:stretch>
        </p:blipFill>
        <p:spPr bwMode="auto">
          <a:xfrm>
            <a:off x="663575" y="2744788"/>
            <a:ext cx="2525713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et_conf_interface_mesh"/>
          <p:cNvPicPr>
            <a:picLocks noChangeAspect="1" noChangeArrowheads="1"/>
          </p:cNvPicPr>
          <p:nvPr/>
        </p:nvPicPr>
        <p:blipFill>
          <a:blip r:embed="rId4"/>
          <a:srcRect l="9253" t="13617" r="11566" b="10893"/>
          <a:stretch>
            <a:fillRect/>
          </a:stretch>
        </p:blipFill>
        <p:spPr bwMode="auto">
          <a:xfrm>
            <a:off x="6046788" y="1555750"/>
            <a:ext cx="1798637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tet_mesh"/>
          <p:cNvPicPr>
            <a:picLocks noChangeAspect="1" noChangeArrowheads="1"/>
          </p:cNvPicPr>
          <p:nvPr/>
        </p:nvPicPr>
        <p:blipFill>
          <a:blip r:embed="rId5"/>
          <a:srcRect t="14978"/>
          <a:stretch>
            <a:fillRect/>
          </a:stretch>
        </p:blipFill>
        <p:spPr bwMode="auto">
          <a:xfrm>
            <a:off x="3060700" y="2743200"/>
            <a:ext cx="2439988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90943" y="3238500"/>
            <a:ext cx="1218603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Non-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693025" y="2001838"/>
            <a:ext cx="12350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5441950" y="2432050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457825" y="3109913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hexTetTransf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8731" y="4816475"/>
            <a:ext cx="3335399" cy="182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hexTetTransferPlo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59602" y="4552367"/>
            <a:ext cx="2564345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convergence_hexhex_no_int_src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42884" y="4543849"/>
            <a:ext cx="2700281" cy="202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06357" y="653833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 (patch test)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1898" y="6488668"/>
            <a:ext cx="18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Trigometric</a:t>
            </a:r>
            <a:r>
              <a:rPr lang="en-US" dirty="0"/>
              <a:t> MMS</a:t>
            </a:r>
          </a:p>
        </p:txBody>
      </p:sp>
    </p:spTree>
    <p:extLst>
      <p:ext uri="{BB962C8B-B14F-4D97-AF65-F5344CB8AC3E}">
        <p14:creationId xmlns:p14="http://schemas.microsoft.com/office/powerpoint/2010/main" val="9198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 rot="-3389524">
            <a:off x="5324469" y="3386557"/>
            <a:ext cx="2317750" cy="733663"/>
          </a:xfrm>
          <a:prstGeom prst="rightArrow">
            <a:avLst>
              <a:gd name="adj1" fmla="val 50000"/>
              <a:gd name="adj2" fmla="val 86698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    T, </a:t>
            </a:r>
            <a:r>
              <a:rPr lang="en-US" dirty="0">
                <a:latin typeface="symbol" charset="2"/>
                <a:sym typeface="Symbol" charset="2"/>
              </a:rPr>
              <a:t>m</a:t>
            </a:r>
            <a:r>
              <a:rPr lang="en-US" sz="1800" dirty="0">
                <a:sym typeface="Symbol" charset="2"/>
              </a:rPr>
              <a:t>, S</a:t>
            </a:r>
            <a:r>
              <a:rPr lang="en-US" sz="1800" baseline="-25000" dirty="0"/>
              <a:t>RTE</a:t>
            </a:r>
            <a:endParaRPr lang="en-US" sz="1800" dirty="0"/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 rot="18256419" flipH="1">
            <a:off x="5980907" y="3856831"/>
            <a:ext cx="2444750" cy="668337"/>
          </a:xfrm>
          <a:prstGeom prst="rightArrow">
            <a:avLst>
              <a:gd name="adj1" fmla="val 50000"/>
              <a:gd name="adj2" fmla="val 9144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</a:t>
            </a:r>
            <a:r>
              <a:rPr lang="en-US" sz="1600"/>
              <a:t>       </a:t>
            </a:r>
          </a:p>
        </p:txBody>
      </p:sp>
      <p:sp>
        <p:nvSpPr>
          <p:cNvPr id="7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425767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endParaRPr lang="en-US" sz="8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 rot="-3381672">
            <a:off x="6243638" y="3746500"/>
            <a:ext cx="141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436245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7494507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88156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16" name="Picture 32" descr="del_dot_q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3339197">
            <a:off x="6934994" y="3891757"/>
            <a:ext cx="6667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1" descr="h2Deflec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3" y="4216400"/>
            <a:ext cx="2044700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36608" y="634292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Deflected reacting jet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1073150"/>
            <a:ext cx="3403600" cy="265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2744" y="383868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Pool fire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149403"/>
            <a:ext cx="1987416" cy="2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Scalar Flux,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Divergence of radiative flux,</a:t>
            </a:r>
          </a:p>
        </p:txBody>
      </p:sp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3744004" y="315215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10" name="Text Box 1055"/>
          <p:cNvSpPr txBox="1">
            <a:spLocks noChangeArrowheads="1"/>
          </p:cNvSpPr>
          <p:nvPr/>
        </p:nvSpPr>
        <p:spPr bwMode="auto">
          <a:xfrm>
            <a:off x="4911308" y="1972266"/>
            <a:ext cx="548640" cy="54864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>
                <a:blip r:embed="rId2"/>
                <a:stretch>
                  <a:fillRect l="-2198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24"/>
          <p:cNvSpPr>
            <a:spLocks noChangeShapeType="1"/>
          </p:cNvSpPr>
          <p:nvPr/>
        </p:nvSpPr>
        <p:spPr bwMode="auto">
          <a:xfrm flipV="1">
            <a:off x="7759700" y="4425950"/>
            <a:ext cx="1588" cy="490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25"/>
          <p:cNvSpPr>
            <a:spLocks noChangeArrowheads="1"/>
          </p:cNvSpPr>
          <p:nvPr/>
        </p:nvSpPr>
        <p:spPr bwMode="auto">
          <a:xfrm>
            <a:off x="7716838" y="4905375"/>
            <a:ext cx="98425" cy="984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H="1">
            <a:off x="7748588" y="5014913"/>
            <a:ext cx="9525" cy="492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7812088" y="4959350"/>
            <a:ext cx="493712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 flipH="1" flipV="1">
            <a:off x="7232650" y="4938713"/>
            <a:ext cx="501650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V="1">
            <a:off x="7821613" y="4619625"/>
            <a:ext cx="373062" cy="306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Line 30"/>
          <p:cNvSpPr>
            <a:spLocks noChangeShapeType="1"/>
          </p:cNvSpPr>
          <p:nvPr/>
        </p:nvSpPr>
        <p:spPr bwMode="auto">
          <a:xfrm>
            <a:off x="7754938" y="4979988"/>
            <a:ext cx="350837" cy="328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 flipH="1" flipV="1">
            <a:off x="7405688" y="4586288"/>
            <a:ext cx="327025" cy="350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32"/>
          <p:cNvSpPr>
            <a:spLocks noChangeShapeType="1"/>
          </p:cNvSpPr>
          <p:nvPr/>
        </p:nvSpPr>
        <p:spPr bwMode="auto">
          <a:xfrm flipH="1">
            <a:off x="7383463" y="5002213"/>
            <a:ext cx="34925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338349" y="5822066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blipFill>
                <a:blip r:embed="rId4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blipFill>
                <a:blip r:embed="rId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blipFill>
                <a:blip r:embed="rId6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1055"/>
          <p:cNvSpPr txBox="1">
            <a:spLocks noChangeArrowheads="1"/>
          </p:cNvSpPr>
          <p:nvPr/>
        </p:nvSpPr>
        <p:spPr bwMode="auto">
          <a:xfrm>
            <a:off x="4841756" y="297794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69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 flipH="1">
            <a:off x="2432050" y="2033588"/>
            <a:ext cx="4397375" cy="668337"/>
          </a:xfrm>
          <a:prstGeom prst="rightArrow">
            <a:avLst>
              <a:gd name="adj1" fmla="val 50000"/>
              <a:gd name="adj2" fmla="val 16448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Irradiation</a:t>
            </a: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2205562" y="1354138"/>
            <a:ext cx="4676775" cy="668337"/>
          </a:xfrm>
          <a:prstGeom prst="rightArrow">
            <a:avLst>
              <a:gd name="adj1" fmla="val 50000"/>
              <a:gd name="adj2" fmla="val 174941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3684588" y="1838325"/>
            <a:ext cx="1912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567079" y="1217613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14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7297738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pic>
        <p:nvPicPr>
          <p:cNvPr id="16" name="Picture 52" descr="pmrCondGe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889" y="4033838"/>
            <a:ext cx="2249488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ine 53"/>
          <p:cNvSpPr>
            <a:spLocks noChangeShapeType="1"/>
          </p:cNvSpPr>
          <p:nvPr/>
        </p:nvSpPr>
        <p:spPr bwMode="auto">
          <a:xfrm flipH="1" flipV="1">
            <a:off x="1278502" y="4059238"/>
            <a:ext cx="15240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54"/>
          <p:cNvSpPr>
            <a:spLocks noChangeShapeType="1"/>
          </p:cNvSpPr>
          <p:nvPr/>
        </p:nvSpPr>
        <p:spPr bwMode="auto">
          <a:xfrm flipH="1" flipV="1">
            <a:off x="1418202" y="5456238"/>
            <a:ext cx="13462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55"/>
          <p:cNvSpPr>
            <a:spLocks noChangeShapeType="1"/>
          </p:cNvSpPr>
          <p:nvPr/>
        </p:nvSpPr>
        <p:spPr bwMode="auto">
          <a:xfrm flipH="1" flipV="1">
            <a:off x="1303902" y="4618038"/>
            <a:ext cx="1524000" cy="5889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56"/>
          <p:cNvSpPr>
            <a:spLocks noChangeShapeType="1"/>
          </p:cNvSpPr>
          <p:nvPr/>
        </p:nvSpPr>
        <p:spPr bwMode="auto">
          <a:xfrm flipH="1" flipV="1">
            <a:off x="1354702" y="4376738"/>
            <a:ext cx="1587500" cy="2968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57"/>
          <p:cNvSpPr>
            <a:spLocks noChangeArrowheads="1"/>
          </p:cNvSpPr>
          <p:nvPr/>
        </p:nvSpPr>
        <p:spPr bwMode="auto">
          <a:xfrm>
            <a:off x="2758052" y="3946525"/>
            <a:ext cx="298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o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o </a:t>
            </a:r>
            <a:r>
              <a:rPr lang="en-US" sz="2400">
                <a:latin typeface="Times New Roman" charset="0"/>
              </a:rPr>
              <a:t>= 0.1 m, 600K</a:t>
            </a:r>
          </a:p>
        </p:txBody>
      </p:sp>
      <p:sp>
        <p:nvSpPr>
          <p:cNvPr id="22" name="Rectangle 58"/>
          <p:cNvSpPr>
            <a:spLocks noChangeArrowheads="1"/>
          </p:cNvSpPr>
          <p:nvPr/>
        </p:nvSpPr>
        <p:spPr bwMode="auto">
          <a:xfrm>
            <a:off x="2935852" y="4464050"/>
            <a:ext cx="348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2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2 </a:t>
            </a:r>
            <a:r>
              <a:rPr lang="en-US" sz="2400">
                <a:latin typeface="Times New Roman" charset="0"/>
              </a:rPr>
              <a:t>= 0.075 m, 599.291K</a:t>
            </a:r>
          </a:p>
        </p:txBody>
      </p:sp>
      <p:sp>
        <p:nvSpPr>
          <p:cNvPr id="23" name="Rectangle 59"/>
          <p:cNvSpPr>
            <a:spLocks noChangeArrowheads="1"/>
          </p:cNvSpPr>
          <p:nvPr/>
        </p:nvSpPr>
        <p:spPr bwMode="auto">
          <a:xfrm>
            <a:off x="2773927" y="5454650"/>
            <a:ext cx="303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i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i </a:t>
            </a:r>
            <a:r>
              <a:rPr lang="en-US" sz="2400">
                <a:latin typeface="Times New Roman" charset="0"/>
              </a:rPr>
              <a:t>= 0.03 m, 300K</a:t>
            </a:r>
          </a:p>
        </p:txBody>
      </p:sp>
      <p:sp>
        <p:nvSpPr>
          <p:cNvPr id="24" name="Rectangle 60"/>
          <p:cNvSpPr>
            <a:spLocks noChangeArrowheads="1"/>
          </p:cNvSpPr>
          <p:nvPr/>
        </p:nvSpPr>
        <p:spPr bwMode="auto">
          <a:xfrm>
            <a:off x="2834252" y="4997450"/>
            <a:ext cx="333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1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1 </a:t>
            </a:r>
            <a:r>
              <a:rPr lang="en-US" sz="2400">
                <a:latin typeface="Times New Roman" charset="0"/>
              </a:rPr>
              <a:t>= 0.05 m, 302.834K</a:t>
            </a:r>
          </a:p>
        </p:txBody>
      </p:sp>
      <p:sp>
        <p:nvSpPr>
          <p:cNvPr id="25" name="Rectangle 61"/>
          <p:cNvSpPr>
            <a:spLocks noChangeArrowheads="1"/>
          </p:cNvSpPr>
          <p:nvPr/>
        </p:nvSpPr>
        <p:spPr bwMode="auto">
          <a:xfrm>
            <a:off x="487466" y="6388184"/>
            <a:ext cx="52387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PMR:Conduction</a:t>
            </a:r>
            <a:r>
              <a:rPr lang="en-US" dirty="0"/>
              <a:t> through concentric spheres</a:t>
            </a:r>
          </a:p>
        </p:txBody>
      </p:sp>
      <p:pic>
        <p:nvPicPr>
          <p:cNvPr id="26" name="Picture 6" descr="inn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2558" y="3787378"/>
            <a:ext cx="2552237" cy="226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580107" y="6276975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O(1.8) with faceting, </a:t>
            </a:r>
          </a:p>
          <a:p>
            <a:pPr algn="ctr"/>
            <a:r>
              <a:rPr lang="en-US" dirty="0"/>
              <a:t>O(2) without</a:t>
            </a:r>
          </a:p>
        </p:txBody>
      </p:sp>
    </p:spTree>
    <p:extLst>
      <p:ext uri="{BB962C8B-B14F-4D97-AF65-F5344CB8AC3E}">
        <p14:creationId xmlns:p14="http://schemas.microsoft.com/office/powerpoint/2010/main" val="3231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Simple Step: </a:t>
            </a:r>
            <a:r>
              <a:rPr lang="en-US" dirty="0" err="1"/>
              <a:t>Boussinesq</a:t>
            </a:r>
            <a:r>
              <a:rPr lang="en-US" dirty="0"/>
              <a:t> </a:t>
            </a:r>
            <a:r>
              <a:rPr lang="en-US" dirty="0" err="1"/>
              <a:t>Approximaiton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Examples of </a:t>
            </a:r>
            <a:r>
              <a:rPr lang="en-US" dirty="0" err="1"/>
              <a:t>multiphysics</a:t>
            </a:r>
            <a:r>
              <a:rPr lang="en-US" dirty="0"/>
              <a:t> coupling with emphasis on fluids, PMR, and CHT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vs Operator Split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PMR/Fluids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Fluids/Thermal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Stability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Details for heat conduction coupling to PMR and fluids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Multi-Mechanics Boundary Condition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29" name="Object 2">
            <a:extLst>
              <a:ext uri="{FF2B5EF4-FFF2-40B4-BE49-F238E27FC236}">
                <a16:creationId xmlns:a16="http://schemas.microsoft.com/office/drawing/2014/main" id="{AF29E699-5CCB-8ABF-9485-E2E1DE3316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6213" y="3573463"/>
          <a:ext cx="5743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Equation" r:id="rId3" imgW="2832100" imgH="254000" progId="Equation.3">
                  <p:embed/>
                </p:oleObj>
              </mc:Choice>
              <mc:Fallback>
                <p:oleObj name="Equation" r:id="rId3" imgW="2832100" imgH="254000" progId="Equation.3">
                  <p:embed/>
                  <p:pic>
                    <p:nvPicPr>
                      <p:cNvPr id="788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573463"/>
                        <a:ext cx="57435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5">
            <a:extLst>
              <a:ext uri="{FF2B5EF4-FFF2-40B4-BE49-F238E27FC236}">
                <a16:creationId xmlns:a16="http://schemas.microsoft.com/office/drawing/2014/main" id="{DDD42F7C-122C-4EA8-0CE8-14A39D8560AC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3965576" y="4473575"/>
            <a:ext cx="912812" cy="7937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Line 6">
            <a:extLst>
              <a:ext uri="{FF2B5EF4-FFF2-40B4-BE49-F238E27FC236}">
                <a16:creationId xmlns:a16="http://schemas.microsoft.com/office/drawing/2014/main" id="{5E977260-DB64-5503-FE2C-DEAD6513876F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4714876" y="4511675"/>
            <a:ext cx="912812" cy="7937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E94D188F-2690-FE46-B5ED-0989CB91CCF0}"/>
              </a:ext>
            </a:extLst>
          </p:cNvPr>
          <p:cNvSpPr>
            <a:spLocks noChangeShapeType="1"/>
          </p:cNvSpPr>
          <p:nvPr/>
        </p:nvSpPr>
        <p:spPr bwMode="auto">
          <a:xfrm rot="16223546" flipH="1" flipV="1">
            <a:off x="4039394" y="3836194"/>
            <a:ext cx="14287" cy="2270125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C117CEB1-6EBA-0252-0BA6-60E947A0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764088"/>
            <a:ext cx="946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Times New Roman" charset="0"/>
              </a:rPr>
              <a:t>Fluids</a:t>
            </a:r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63FA54FD-F6E2-97E5-0CB9-006F35731F04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6275388" y="4749800"/>
            <a:ext cx="1384300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Line 10">
            <a:extLst>
              <a:ext uri="{FF2B5EF4-FFF2-40B4-BE49-F238E27FC236}">
                <a16:creationId xmlns:a16="http://schemas.microsoft.com/office/drawing/2014/main" id="{ABC193F9-BEC9-9F6A-CDAB-444A405B154B}"/>
              </a:ext>
            </a:extLst>
          </p:cNvPr>
          <p:cNvSpPr>
            <a:spLocks noChangeShapeType="1"/>
          </p:cNvSpPr>
          <p:nvPr/>
        </p:nvSpPr>
        <p:spPr bwMode="auto">
          <a:xfrm rot="16223546" flipH="1" flipV="1">
            <a:off x="4953794" y="3409157"/>
            <a:ext cx="0" cy="4037012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DF4630CC-B5F4-9F1E-D7BD-7F040EB83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5170488"/>
            <a:ext cx="1238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Times New Roman" charset="0"/>
              </a:rPr>
              <a:t>PMR</a:t>
            </a:r>
          </a:p>
        </p:txBody>
      </p:sp>
      <p:sp>
        <p:nvSpPr>
          <p:cNvPr id="37" name="Line 12">
            <a:extLst>
              <a:ext uri="{FF2B5EF4-FFF2-40B4-BE49-F238E27FC236}">
                <a16:creationId xmlns:a16="http://schemas.microsoft.com/office/drawing/2014/main" id="{A3A15ABF-0DBC-51F7-915D-E63A31D1D8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89675" y="2606675"/>
            <a:ext cx="0" cy="1008063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3">
            <a:extLst>
              <a:ext uri="{FF2B5EF4-FFF2-40B4-BE49-F238E27FC236}">
                <a16:creationId xmlns:a16="http://schemas.microsoft.com/office/drawing/2014/main" id="{7DC54F75-0FFD-51E0-CCE1-BE4A63151E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2975" y="3157538"/>
            <a:ext cx="1231900" cy="79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14">
            <a:extLst>
              <a:ext uri="{FF2B5EF4-FFF2-40B4-BE49-F238E27FC236}">
                <a16:creationId xmlns:a16="http://schemas.microsoft.com/office/drawing/2014/main" id="{A041ABEB-658D-A854-038C-5A7E6C8F7A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2175" y="3144838"/>
            <a:ext cx="0" cy="4905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0" name="Object 3">
            <a:extLst>
              <a:ext uri="{FF2B5EF4-FFF2-40B4-BE49-F238E27FC236}">
                <a16:creationId xmlns:a16="http://schemas.microsoft.com/office/drawing/2014/main" id="{FE3D71A9-D34B-779C-2925-94FA3B62A3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9988" y="2033588"/>
          <a:ext cx="52292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Equation" r:id="rId5" imgW="2578100" imgH="368300" progId="Equation.3">
                  <p:embed/>
                </p:oleObj>
              </mc:Choice>
              <mc:Fallback>
                <p:oleObj name="Equation" r:id="rId5" imgW="2578100" imgH="368300" progId="Equation.3">
                  <p:embed/>
                  <p:pic>
                    <p:nvPicPr>
                      <p:cNvPr id="78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2033588"/>
                        <a:ext cx="5229225" cy="750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>
            <a:extLst>
              <a:ext uri="{FF2B5EF4-FFF2-40B4-BE49-F238E27FC236}">
                <a16:creationId xmlns:a16="http://schemas.microsoft.com/office/drawing/2014/main" id="{42272FA1-598C-1C02-4645-14DA11F428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9713" y="2938463"/>
          <a:ext cx="18557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Equation" r:id="rId7" imgW="914400" imgH="203200" progId="Equation.3">
                  <p:embed/>
                </p:oleObj>
              </mc:Choice>
              <mc:Fallback>
                <p:oleObj name="Equation" r:id="rId7" imgW="914400" imgH="203200" progId="Equation.3">
                  <p:embed/>
                  <p:pic>
                    <p:nvPicPr>
                      <p:cNvPr id="788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2938463"/>
                        <a:ext cx="1855787" cy="414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17">
            <a:extLst>
              <a:ext uri="{FF2B5EF4-FFF2-40B4-BE49-F238E27FC236}">
                <a16:creationId xmlns:a16="http://schemas.microsoft.com/office/drawing/2014/main" id="{994E454B-A126-35C3-3A21-AC282AB41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922588"/>
            <a:ext cx="249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Dirichlet condition</a:t>
            </a:r>
          </a:p>
        </p:txBody>
      </p:sp>
      <p:graphicFrame>
        <p:nvGraphicFramePr>
          <p:cNvPr id="43" name="Object 5">
            <a:extLst>
              <a:ext uri="{FF2B5EF4-FFF2-40B4-BE49-F238E27FC236}">
                <a16:creationId xmlns:a16="http://schemas.microsoft.com/office/drawing/2014/main" id="{B8B0F1C1-1E24-3D2A-6ADC-68E67A6DF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6063" y="5588000"/>
          <a:ext cx="4560887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9" imgW="2247900" imgH="533400" progId="Equation.3">
                  <p:embed/>
                </p:oleObj>
              </mc:Choice>
              <mc:Fallback>
                <p:oleObj name="Equation" r:id="rId9" imgW="2247900" imgH="533400" progId="Equation.3">
                  <p:embed/>
                  <p:pic>
                    <p:nvPicPr>
                      <p:cNvPr id="788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5588000"/>
                        <a:ext cx="4560887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6">
            <a:extLst>
              <a:ext uri="{FF2B5EF4-FFF2-40B4-BE49-F238E27FC236}">
                <a16:creationId xmlns:a16="http://schemas.microsoft.com/office/drawing/2014/main" id="{526F0E45-121B-9240-1DFA-81AD22D16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788" y="1866900"/>
          <a:ext cx="32194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Equation" r:id="rId11" imgW="1587500" imgH="533400" progId="Equation.3">
                  <p:embed/>
                </p:oleObj>
              </mc:Choice>
              <mc:Fallback>
                <p:oleObj name="Equation" r:id="rId11" imgW="1587500" imgH="533400" progId="Equation.3">
                  <p:embed/>
                  <p:pic>
                    <p:nvPicPr>
                      <p:cNvPr id="788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1866900"/>
                        <a:ext cx="3219450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Line 20">
            <a:extLst>
              <a:ext uri="{FF2B5EF4-FFF2-40B4-BE49-F238E27FC236}">
                <a16:creationId xmlns:a16="http://schemas.microsoft.com/office/drawing/2014/main" id="{5D1EDC1E-758D-627C-2613-7EA79DDA988B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255587" y="2898776"/>
            <a:ext cx="582613" cy="4762"/>
          </a:xfrm>
          <a:prstGeom prst="line">
            <a:avLst/>
          </a:prstGeom>
          <a:noFill/>
          <a:ln w="38100">
            <a:solidFill>
              <a:srgbClr val="FF5050"/>
            </a:solidFill>
            <a:prstDash val="sysDot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Line 21">
            <a:extLst>
              <a:ext uri="{FF2B5EF4-FFF2-40B4-BE49-F238E27FC236}">
                <a16:creationId xmlns:a16="http://schemas.microsoft.com/office/drawing/2014/main" id="{0EC0CB46-0D45-F841-A872-1646439377E0}"/>
              </a:ext>
            </a:extLst>
          </p:cNvPr>
          <p:cNvSpPr>
            <a:spLocks noChangeShapeType="1"/>
          </p:cNvSpPr>
          <p:nvPr/>
        </p:nvSpPr>
        <p:spPr bwMode="auto">
          <a:xfrm rot="16223546" flipV="1">
            <a:off x="957263" y="2811462"/>
            <a:ext cx="6350" cy="854075"/>
          </a:xfrm>
          <a:prstGeom prst="line">
            <a:avLst/>
          </a:prstGeom>
          <a:noFill/>
          <a:ln w="38100">
            <a:solidFill>
              <a:srgbClr val="FF5050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7" name="Line 22">
            <a:extLst>
              <a:ext uri="{FF2B5EF4-FFF2-40B4-BE49-F238E27FC236}">
                <a16:creationId xmlns:a16="http://schemas.microsoft.com/office/drawing/2014/main" id="{058A888B-65F8-F652-ACBE-3D16B1820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8775" y="4110038"/>
            <a:ext cx="0" cy="2001837"/>
          </a:xfrm>
          <a:prstGeom prst="line">
            <a:avLst/>
          </a:prstGeom>
          <a:noFill/>
          <a:ln w="44450">
            <a:solidFill>
              <a:srgbClr val="99FF66"/>
            </a:solidFill>
            <a:prstDash val="sysDot"/>
            <a:round/>
            <a:headEnd type="none" w="med" len="lg"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23">
            <a:extLst>
              <a:ext uri="{FF2B5EF4-FFF2-40B4-BE49-F238E27FC236}">
                <a16:creationId xmlns:a16="http://schemas.microsoft.com/office/drawing/2014/main" id="{85D0BEF8-E712-C815-B08E-0470A8F4D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375" y="6180138"/>
            <a:ext cx="1143000" cy="7937"/>
          </a:xfrm>
          <a:prstGeom prst="line">
            <a:avLst/>
          </a:prstGeom>
          <a:noFill/>
          <a:ln w="44450">
            <a:solidFill>
              <a:srgbClr val="99FF66"/>
            </a:solidFill>
            <a:prstDash val="sysDot"/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Oval 25">
            <a:extLst>
              <a:ext uri="{FF2B5EF4-FFF2-40B4-BE49-F238E27FC236}">
                <a16:creationId xmlns:a16="http://schemas.microsoft.com/office/drawing/2014/main" id="{B9591591-0A30-61BF-D31D-624FF333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25" y="3294063"/>
            <a:ext cx="1600200" cy="11557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0" name="Object 7">
            <a:extLst>
              <a:ext uri="{FF2B5EF4-FFF2-40B4-BE49-F238E27FC236}">
                <a16:creationId xmlns:a16="http://schemas.microsoft.com/office/drawing/2014/main" id="{87C327F5-3DF0-7259-7BCF-D3BD23DB7C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6213" y="3573463"/>
          <a:ext cx="5743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Equation" r:id="rId13" imgW="2832100" imgH="254000" progId="Equation.3">
                  <p:embed/>
                </p:oleObj>
              </mc:Choice>
              <mc:Fallback>
                <p:oleObj name="Equation" r:id="rId13" imgW="2832100" imgH="254000" progId="Equation.3">
                  <p:embed/>
                  <p:pic>
                    <p:nvPicPr>
                      <p:cNvPr id="78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573463"/>
                        <a:ext cx="57435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3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5364462" y="4436277"/>
            <a:ext cx="228600" cy="22860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995578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Irradiation (incoming),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Grey, diffuse boundary condition (given transmissivity,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, emissivity </a:t>
            </a:r>
            <a:r>
              <a:rPr lang="en-US" dirty="0">
                <a:latin typeface="symbol" charset="2"/>
              </a:rPr>
              <a:t>e</a:t>
            </a:r>
            <a:r>
              <a:rPr lang="en-US" dirty="0"/>
              <a:t>, and reflectivity, </a:t>
            </a:r>
            <a:r>
              <a:rPr lang="en-US" dirty="0">
                <a:latin typeface="symbol" charset="2"/>
              </a:rPr>
              <a:t>r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/>
              <a:t>With boundary condition,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</a:t>
            </a:r>
            <a:r>
              <a:rPr lang="en-US" dirty="0"/>
              <a:t>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A69A3DF-D679-EA42-8FCE-F43247560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6069" y="1394918"/>
            <a:ext cx="6614502" cy="5320047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Compute amplification factor: T</a:t>
            </a:r>
            <a:r>
              <a:rPr lang="en-US" baseline="30000" dirty="0"/>
              <a:t>n+1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T</a:t>
            </a:r>
            <a:r>
              <a:rPr lang="en-US" baseline="30000" dirty="0"/>
              <a:t>n </a:t>
            </a:r>
            <a:r>
              <a:rPr lang="en-US" dirty="0"/>
              <a:t>Require: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flux transfer: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Unstable for certain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and material property ratios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convection coefficient: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Unconditionally stable, however,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error</a:t>
            </a:r>
          </a:p>
        </p:txBody>
      </p:sp>
      <p:pic>
        <p:nvPicPr>
          <p:cNvPr id="28" name="Picture 4" descr="geometry">
            <a:extLst>
              <a:ext uri="{FF2B5EF4-FFF2-40B4-BE49-F238E27FC236}">
                <a16:creationId xmlns:a16="http://schemas.microsoft.com/office/drawing/2014/main" id="{CC2CC2F2-802F-7C43-8C56-37AA2561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1633" y="2910167"/>
            <a:ext cx="2428317" cy="163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">
            <a:extLst>
              <a:ext uri="{FF2B5EF4-FFF2-40B4-BE49-F238E27FC236}">
                <a16:creationId xmlns:a16="http://schemas.microsoft.com/office/drawing/2014/main" id="{315240B8-2CFB-0A49-B2BA-D6BA0E669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955" y="4545072"/>
            <a:ext cx="26916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Simplified 1D geometry with 2 nodes for stability analysis of CHT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Operator Split CHT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3" name="Picture 53" descr="180TubeCHT">
            <a:extLst>
              <a:ext uri="{FF2B5EF4-FFF2-40B4-BE49-F238E27FC236}">
                <a16:creationId xmlns:a16="http://schemas.microsoft.com/office/drawing/2014/main" id="{7DE3014D-66E6-5141-9C5A-A8F62A2D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055" y="4424203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54">
            <a:extLst>
              <a:ext uri="{FF2B5EF4-FFF2-40B4-BE49-F238E27FC236}">
                <a16:creationId xmlns:a16="http://schemas.microsoft.com/office/drawing/2014/main" id="{7E39F8BD-A28F-F24A-AF69-5C152A3921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25528" y="6357778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Line 55">
            <a:extLst>
              <a:ext uri="{FF2B5EF4-FFF2-40B4-BE49-F238E27FC236}">
                <a16:creationId xmlns:a16="http://schemas.microsoft.com/office/drawing/2014/main" id="{6796BC58-9F34-064F-ACA2-7AA94C172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182" y="5056655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2DB7CCD2-37B6-D646-966B-2D5EC117B7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9823" y="1320643"/>
          <a:ext cx="7000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5" imgW="381231" imgH="254287" progId="">
                  <p:embed/>
                </p:oleObj>
              </mc:Choice>
              <mc:Fallback>
                <p:oleObj name="Equation" r:id="rId5" imgW="381231" imgH="254287" progId="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2DB7CCD2-37B6-D646-966B-2D5EC117B7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9823" y="1320643"/>
                        <a:ext cx="70008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57A3AE-265F-A84E-BB44-31B88065F757}"/>
              </a:ext>
            </a:extLst>
          </p:cNvPr>
          <p:cNvSpPr txBox="1"/>
          <p:nvPr/>
        </p:nvSpPr>
        <p:spPr>
          <a:xfrm>
            <a:off x="-8132" y="4289647"/>
            <a:ext cx="59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30000" dirty="0" err="1"/>
              <a:t>spec</a:t>
            </a:r>
            <a:endParaRPr lang="en-US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18370-E08D-D34B-BC03-D73B04827D5D}"/>
              </a:ext>
            </a:extLst>
          </p:cNvPr>
          <p:cNvSpPr txBox="1"/>
          <p:nvPr/>
        </p:nvSpPr>
        <p:spPr>
          <a:xfrm>
            <a:off x="2290775" y="644277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3FB06-98E2-4A4D-95FD-BCDDE02BFC1E}"/>
              </a:ext>
            </a:extLst>
          </p:cNvPr>
          <p:cNvSpPr txBox="1"/>
          <p:nvPr/>
        </p:nvSpPr>
        <p:spPr>
          <a:xfrm>
            <a:off x="2183143" y="529297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pic>
        <p:nvPicPr>
          <p:cNvPr id="35" name="Picture 14" descr="badNLresCHT">
            <a:extLst>
              <a:ext uri="{FF2B5EF4-FFF2-40B4-BE49-F238E27FC236}">
                <a16:creationId xmlns:a16="http://schemas.microsoft.com/office/drawing/2014/main" id="{B8D3ED81-B695-6249-B514-B60095A4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77660" y="5005167"/>
            <a:ext cx="20562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AutoShape 10">
            <a:extLst>
              <a:ext uri="{FF2B5EF4-FFF2-40B4-BE49-F238E27FC236}">
                <a16:creationId xmlns:a16="http://schemas.microsoft.com/office/drawing/2014/main" id="{36B15FAB-0061-394C-BDF1-CF3FC12FBA08}"/>
              </a:ext>
            </a:extLst>
          </p:cNvPr>
          <p:cNvSpPr>
            <a:spLocks noChangeArrowheads="1"/>
          </p:cNvSpPr>
          <p:nvPr/>
        </p:nvSpPr>
        <p:spPr bwMode="auto">
          <a:xfrm rot="2271108" flipH="1">
            <a:off x="1462288" y="4011013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56" name="Oval 16">
            <a:extLst>
              <a:ext uri="{FF2B5EF4-FFF2-40B4-BE49-F238E27FC236}">
                <a16:creationId xmlns:a16="http://schemas.microsoft.com/office/drawing/2014/main" id="{861AF653-0255-284C-94AF-282E43DE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800" y="4572988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AutoShape 9">
            <a:extLst>
              <a:ext uri="{FF2B5EF4-FFF2-40B4-BE49-F238E27FC236}">
                <a16:creationId xmlns:a16="http://schemas.microsoft.com/office/drawing/2014/main" id="{EA3B2AFE-E27E-CC48-B00C-82A6EBD1EF8D}"/>
              </a:ext>
            </a:extLst>
          </p:cNvPr>
          <p:cNvSpPr>
            <a:spLocks noChangeArrowheads="1"/>
          </p:cNvSpPr>
          <p:nvPr/>
        </p:nvSpPr>
        <p:spPr bwMode="auto">
          <a:xfrm rot="2265871">
            <a:off x="1843288" y="3331563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58" name="Oval 18">
            <a:extLst>
              <a:ext uri="{FF2B5EF4-FFF2-40B4-BE49-F238E27FC236}">
                <a16:creationId xmlns:a16="http://schemas.microsoft.com/office/drawing/2014/main" id="{16D4E072-2842-6C41-B4A9-379D7018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" y="1163038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 Box 20">
            <a:extLst>
              <a:ext uri="{FF2B5EF4-FFF2-40B4-BE49-F238E27FC236}">
                <a16:creationId xmlns:a16="http://schemas.microsoft.com/office/drawing/2014/main" id="{F9031B79-9F53-B945-86FC-60DEF80382CD}"/>
              </a:ext>
            </a:extLst>
          </p:cNvPr>
          <p:cNvSpPr txBox="1">
            <a:spLocks noChangeArrowheads="1"/>
          </p:cNvSpPr>
          <p:nvPr/>
        </p:nvSpPr>
        <p:spPr bwMode="auto">
          <a:xfrm rot="2253052">
            <a:off x="2610050" y="3785588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75B16CC2-3298-A84E-AC39-F1DBFB07A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0" y="1740888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61" name="Text Box 24">
            <a:extLst>
              <a:ext uri="{FF2B5EF4-FFF2-40B4-BE49-F238E27FC236}">
                <a16:creationId xmlns:a16="http://schemas.microsoft.com/office/drawing/2014/main" id="{A9630098-C5B7-5840-A680-1121E67A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575" y="5276250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62" name="Line 26">
            <a:extLst>
              <a:ext uri="{FF2B5EF4-FFF2-40B4-BE49-F238E27FC236}">
                <a16:creationId xmlns:a16="http://schemas.microsoft.com/office/drawing/2014/main" id="{98FF17DF-34AA-2D4C-8600-D3A4928BEC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88" y="17662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8284D5E-4978-B84F-86AE-C6E5C1F72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62" y="1326781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64" name="Line 30">
            <a:extLst>
              <a:ext uri="{FF2B5EF4-FFF2-40B4-BE49-F238E27FC236}">
                <a16:creationId xmlns:a16="http://schemas.microsoft.com/office/drawing/2014/main" id="{3D1D1C5A-1D16-E849-BEEE-19A275A8C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775" y="523656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" name="Text Box 51">
            <a:extLst>
              <a:ext uri="{FF2B5EF4-FFF2-40B4-BE49-F238E27FC236}">
                <a16:creationId xmlns:a16="http://schemas.microsoft.com/office/drawing/2014/main" id="{9544DF95-F73E-6047-BF95-758F9CC54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688" y="4792063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sp>
        <p:nvSpPr>
          <p:cNvPr id="70" name="Text Box 1055">
            <a:extLst>
              <a:ext uri="{FF2B5EF4-FFF2-40B4-BE49-F238E27FC236}">
                <a16:creationId xmlns:a16="http://schemas.microsoft.com/office/drawing/2014/main" id="{9F03F786-FE89-B04B-9BE7-E65579443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961" y="1744835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/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blipFill>
                <a:blip r:embed="rId8"/>
                <a:stretch>
                  <a:fillRect l="-6481" r="-1852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/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7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E5B140-FE56-5A48-8B38-8EC47455E536}"/>
              </a:ext>
            </a:extLst>
          </p:cNvPr>
          <p:cNvCxnSpPr>
            <a:cxnSpLocks/>
          </p:cNvCxnSpPr>
          <p:nvPr/>
        </p:nvCxnSpPr>
        <p:spPr>
          <a:xfrm>
            <a:off x="3450585" y="5182047"/>
            <a:ext cx="2219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In Practice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352383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Using the control volume finite element method (CVFEM) – a Petrov-</a:t>
            </a:r>
            <a:r>
              <a:rPr lang="en-US" dirty="0" err="1"/>
              <a:t>Galerkin</a:t>
            </a:r>
            <a:r>
              <a:rPr lang="en-US" dirty="0"/>
              <a:t>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Using a Lagrange polynomial, and definition of element coefficients, interpolation is given by,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gradients in temperature can be written as,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/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blipFill>
                <a:blip r:embed="rId2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blipFill>
                <a:blip r:embed="rId3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517086-5A05-7248-849C-C32D08FB712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23949" y="5182047"/>
            <a:ext cx="2029066" cy="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B578A2-274A-2C40-A3D0-B25713CA0F7E}"/>
              </a:ext>
            </a:extLst>
          </p:cNvPr>
          <p:cNvSpPr/>
          <p:nvPr/>
        </p:nvSpPr>
        <p:spPr>
          <a:xfrm>
            <a:off x="834535" y="5117817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8FB179-198A-4442-9810-C5390D09BE01}"/>
              </a:ext>
            </a:extLst>
          </p:cNvPr>
          <p:cNvSpPr/>
          <p:nvPr/>
        </p:nvSpPr>
        <p:spPr>
          <a:xfrm>
            <a:off x="5537167" y="5081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EF2D7-B20F-BA45-BADD-B89519C9B204}"/>
              </a:ext>
            </a:extLst>
          </p:cNvPr>
          <p:cNvSpPr/>
          <p:nvPr/>
        </p:nvSpPr>
        <p:spPr>
          <a:xfrm>
            <a:off x="3378491" y="5090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98CDA6-460D-254F-9D00-40701BC32DFD}"/>
              </a:ext>
            </a:extLst>
          </p:cNvPr>
          <p:cNvSpPr/>
          <p:nvPr/>
        </p:nvSpPr>
        <p:spPr>
          <a:xfrm>
            <a:off x="3053015" y="5092212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FF068-9AC8-444F-B352-87B5BCA7FDBF}"/>
              </a:ext>
            </a:extLst>
          </p:cNvPr>
          <p:cNvSpPr txBox="1"/>
          <p:nvPr/>
        </p:nvSpPr>
        <p:spPr>
          <a:xfrm>
            <a:off x="1608881" y="461904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0653A-3887-8441-A76B-0E576BABEBEE}"/>
              </a:ext>
            </a:extLst>
          </p:cNvPr>
          <p:cNvSpPr txBox="1"/>
          <p:nvPr/>
        </p:nvSpPr>
        <p:spPr>
          <a:xfrm>
            <a:off x="4069328" y="461036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63306-8BFE-344E-9A00-563E43E61FE2}"/>
              </a:ext>
            </a:extLst>
          </p:cNvPr>
          <p:cNvSpPr txBox="1"/>
          <p:nvPr/>
        </p:nvSpPr>
        <p:spPr>
          <a:xfrm>
            <a:off x="1723911" y="52718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/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blipFill>
                <a:blip r:embed="rId4"/>
                <a:stretch>
                  <a:fillRect r="-23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4A161B5-2031-9348-AF86-1112C42066E3}"/>
              </a:ext>
            </a:extLst>
          </p:cNvPr>
          <p:cNvSpPr txBox="1"/>
          <p:nvPr/>
        </p:nvSpPr>
        <p:spPr>
          <a:xfrm>
            <a:off x="3330649" y="471903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5634D-FE69-3441-A59D-A2367174AE4A}"/>
              </a:ext>
            </a:extLst>
          </p:cNvPr>
          <p:cNvSpPr txBox="1"/>
          <p:nvPr/>
        </p:nvSpPr>
        <p:spPr>
          <a:xfrm>
            <a:off x="5473902" y="47441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B132F-198D-5D41-9D46-659FF0E41BF0}"/>
              </a:ext>
            </a:extLst>
          </p:cNvPr>
          <p:cNvSpPr txBox="1"/>
          <p:nvPr/>
        </p:nvSpPr>
        <p:spPr>
          <a:xfrm>
            <a:off x="827447" y="6237400"/>
            <a:ext cx="386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“on the wall”, T</a:t>
            </a:r>
            <a:r>
              <a:rPr lang="en-US" baseline="-25000" dirty="0"/>
              <a:t>1</a:t>
            </a:r>
            <a:r>
              <a:rPr lang="en-US" dirty="0"/>
              <a:t> terms collect to 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AD02D-6726-5846-8F0E-393E11774D26}"/>
              </a:ext>
            </a:extLst>
          </p:cNvPr>
          <p:cNvSpPr txBox="1"/>
          <p:nvPr/>
        </p:nvSpPr>
        <p:spPr>
          <a:xfrm>
            <a:off x="5010380" y="6254762"/>
            <a:ext cx="405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“off the wall”, T</a:t>
            </a:r>
            <a:r>
              <a:rPr lang="en-US" baseline="-25000" dirty="0"/>
              <a:t>2</a:t>
            </a:r>
            <a:r>
              <a:rPr lang="en-US" dirty="0"/>
              <a:t> terms collect to T</a:t>
            </a:r>
            <a:r>
              <a:rPr lang="en-US" baseline="30000" dirty="0"/>
              <a:t>oo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37C1DA-B39D-604A-A20E-589710E7153E}"/>
              </a:ext>
            </a:extLst>
          </p:cNvPr>
          <p:cNvCxnSpPr/>
          <p:nvPr/>
        </p:nvCxnSpPr>
        <p:spPr>
          <a:xfrm flipV="1">
            <a:off x="3900668" y="5980384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BE12C-A414-F44D-9068-3F382B45002B}"/>
              </a:ext>
            </a:extLst>
          </p:cNvPr>
          <p:cNvCxnSpPr/>
          <p:nvPr/>
        </p:nvCxnSpPr>
        <p:spPr>
          <a:xfrm flipV="1">
            <a:off x="5407314" y="6028609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F27FD9-99EC-4940-B673-9BF4D3ABD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438" y="2487691"/>
            <a:ext cx="3390900" cy="2425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167810-1B87-BB4A-BE50-C7F59A35E602}"/>
              </a:ext>
            </a:extLst>
          </p:cNvPr>
          <p:cNvSpPr txBox="1"/>
          <p:nvPr/>
        </p:nvSpPr>
        <p:spPr>
          <a:xfrm>
            <a:off x="3177715" y="496466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48AB9-DD24-C343-8C41-65E6DEF19092}"/>
              </a:ext>
            </a:extLst>
          </p:cNvPr>
          <p:cNvSpPr txBox="1"/>
          <p:nvPr/>
        </p:nvSpPr>
        <p:spPr>
          <a:xfrm>
            <a:off x="2949651" y="471903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460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Mathematical Construct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the definitions of the shape function derivatives on this simple 1D example,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Regardless of flow physics, the heat transfer coefficient is always a function of the first mesh spacing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high convective loads, this approach may not maximize stability of the Aria solve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However, we can arbitrarily increase h and modify T</a:t>
            </a:r>
            <a:r>
              <a:rPr lang="en-US" baseline="30000" dirty="0"/>
              <a:t>oo</a:t>
            </a:r>
            <a:r>
              <a:rPr lang="en-US" dirty="0"/>
              <a:t> consistently to achieve a larger diagonal dominance at the Aria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can also allow for h to be based on a physical bulk temperature, e.g., </a:t>
            </a:r>
            <a:r>
              <a:rPr lang="en-US" dirty="0" err="1"/>
              <a:t>T</a:t>
            </a:r>
            <a:r>
              <a:rPr lang="en-US" baseline="30000" dirty="0" err="1"/>
              <a:t>user</a:t>
            </a: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 </a:t>
            </a:r>
            <a:r>
              <a:rPr lang="en-US" u="sng" dirty="0"/>
              <a:t>Mandate</a:t>
            </a:r>
            <a:r>
              <a:rPr lang="en-US" dirty="0"/>
              <a:t>: Modify the reference temperature and convection coefficient that thermal solution uses to ensure a consistent flux transfer between the CHT interface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/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𝑢𝑠𝑒𝑟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456556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Flow past heated cylinder, Re = 1200</a:t>
            </a:r>
          </a:p>
          <a:p>
            <a:pPr>
              <a:buFont typeface="Arial" charset="0"/>
              <a:buChar char="•"/>
            </a:pPr>
            <a:r>
              <a:rPr lang="en-US" dirty="0"/>
              <a:t> Water, </a:t>
            </a:r>
            <a:r>
              <a:rPr lang="en-US" dirty="0" err="1"/>
              <a:t>T</a:t>
            </a:r>
            <a:r>
              <a:rPr lang="en-US" baseline="30000" dirty="0" err="1"/>
              <a:t>cyl</a:t>
            </a:r>
            <a:r>
              <a:rPr lang="en-US" dirty="0"/>
              <a:t> = 300C</a:t>
            </a:r>
          </a:p>
          <a:p>
            <a:pPr>
              <a:buFont typeface="Arial" charset="0"/>
              <a:buChar char="•"/>
            </a:pPr>
            <a:r>
              <a:rPr lang="en-US" dirty="0"/>
              <a:t> Former analysis shows h = 5000 W/(m</a:t>
            </a:r>
            <a:r>
              <a:rPr lang="en-US" baseline="30000" dirty="0"/>
              <a:t>2</a:t>
            </a:r>
            <a:r>
              <a:rPr lang="en-US" dirty="0"/>
              <a:t> K) – fixed while user-based approach would provide ~2000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Correlation provides h = 1500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Modified post-processing based on inflow temperature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𝑢𝑠𝑒𝑟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𝑖𝑛𝑓𝑙𝑜𝑤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DE3E9-FD4D-E94F-93F3-20E359F7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95" y="2537453"/>
            <a:ext cx="2631874" cy="605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D4B2A-78A0-5445-B526-0861D102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9" y="3613362"/>
            <a:ext cx="4433510" cy="3157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6FA8B-A2C0-684E-B225-56847B52DE08}"/>
              </a:ext>
            </a:extLst>
          </p:cNvPr>
          <p:cNvSpPr txBox="1"/>
          <p:nvPr/>
        </p:nvSpPr>
        <p:spPr>
          <a:xfrm>
            <a:off x="5809125" y="4314897"/>
            <a:ext cx="3159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using a smaller h would reduce thermal </a:t>
            </a:r>
            <a:r>
              <a:rPr lang="en-US"/>
              <a:t>solve’s </a:t>
            </a:r>
            <a:r>
              <a:rPr lang="en-US" dirty="0"/>
              <a:t>diagonal dominance, however, would resonate with a typical </a:t>
            </a:r>
            <a:r>
              <a:rPr lang="en-US" dirty="0" err="1"/>
              <a:t>ChemEngr</a:t>
            </a:r>
            <a:r>
              <a:rPr lang="en-US" dirty="0"/>
              <a:t> or </a:t>
            </a:r>
            <a:r>
              <a:rPr lang="en-US" dirty="0" err="1"/>
              <a:t>MechEngr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2610B-3F84-8D44-8CD3-C6E91F7800F7}"/>
              </a:ext>
            </a:extLst>
          </p:cNvPr>
          <p:cNvSpPr txBox="1"/>
          <p:nvPr/>
        </p:nvSpPr>
        <p:spPr>
          <a:xfrm>
            <a:off x="6169306" y="6215605"/>
            <a:ext cx="285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lhs</a:t>
            </a:r>
            <a:r>
              <a:rPr lang="en-US" dirty="0"/>
              <a:t> += Int w h (T – T</a:t>
            </a:r>
            <a:r>
              <a:rPr lang="en-US" baseline="30000" dirty="0"/>
              <a:t>oo</a:t>
            </a:r>
            <a:r>
              <a:rPr lang="en-US" dirty="0"/>
              <a:t>) </a:t>
            </a:r>
            <a:r>
              <a:rPr lang="en-US" dirty="0" err="1"/>
              <a:t>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Linearization Procedures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PMR and heat conduction radiative boundary condition: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PMR and fluids coupling, linearized divergence of the radiative flux,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practice, such procedures enhance stability for the multi-physics coupling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Fluids/CHT, one could possibly monolithically couple the systems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Fluids/PMR, monolithic coupling is not practical as the intensity system is ~ N</a:t>
            </a:r>
            <a:r>
              <a:rPr lang="en-US" baseline="30000" dirty="0"/>
              <a:t>2</a:t>
            </a:r>
            <a:r>
              <a:rPr lang="en-US" dirty="0"/>
              <a:t>, where N is generally O(8)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77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Mechanics Coupling Description (in words)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,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Operator-split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86ABD-B0AF-6144-AB49-F013F87645F7}"/>
              </a:ext>
            </a:extLst>
          </p:cNvPr>
          <p:cNvSpPr txBox="1"/>
          <p:nvPr/>
        </p:nvSpPr>
        <p:spPr>
          <a:xfrm>
            <a:off x="3940709" y="6253514"/>
            <a:ext cx="5071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Alternative</a:t>
            </a:r>
            <a:r>
              <a:rPr lang="en-US" sz="1400" dirty="0"/>
              <a:t>: Monolithic </a:t>
            </a:r>
          </a:p>
          <a:p>
            <a:pPr algn="r"/>
            <a:r>
              <a:rPr lang="en-US" sz="1400" dirty="0"/>
              <a:t>hybrid DG/CVFEM fluid/thermal coupling (stay tuned)</a:t>
            </a:r>
          </a:p>
        </p:txBody>
      </p:sp>
    </p:spTree>
    <p:extLst>
      <p:ext uri="{BB962C8B-B14F-4D97-AF65-F5344CB8AC3E}">
        <p14:creationId xmlns:p14="http://schemas.microsoft.com/office/powerpoint/2010/main" val="34221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A470087-94A6-1642-A995-FF8EC224BC2D}"/>
              </a:ext>
            </a:extLst>
          </p:cNvPr>
          <p:cNvSpPr/>
          <p:nvPr/>
        </p:nvSpPr>
        <p:spPr>
          <a:xfrm>
            <a:off x="29957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Low-Mach Turbulent Reacting Flow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413554" cy="5302224"/>
          </a:xfrm>
        </p:spPr>
        <p:txBody>
          <a:bodyPr>
            <a:normAutofit/>
          </a:bodyPr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Favre-averaged, variable-density, low-Mach equation set using large-eddy simulation (LES)</a:t>
            </a:r>
          </a:p>
          <a:p>
            <a:pPr marL="256213" lvl="2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Acoustics are filtered via the low-Mach derivation (Rehm and Baum, </a:t>
            </a:r>
            <a:r>
              <a:rPr lang="en-US" sz="1400" i="1" dirty="0"/>
              <a:t>J. Research NBS</a:t>
            </a:r>
            <a:r>
              <a:rPr lang="en-US" sz="1400" dirty="0"/>
              <a:t>, 1978; </a:t>
            </a:r>
            <a:r>
              <a:rPr lang="en-US" sz="1400" dirty="0" err="1"/>
              <a:t>Paolucci</a:t>
            </a:r>
            <a:r>
              <a:rPr lang="en-US" sz="1400" dirty="0"/>
              <a:t>, </a:t>
            </a:r>
            <a:r>
              <a:rPr lang="en-US" sz="1400" i="1" dirty="0"/>
              <a:t>SAND,</a:t>
            </a:r>
            <a:r>
              <a:rPr lang="en-US" sz="1400" dirty="0"/>
              <a:t> 1982)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FCFF45B-AD1F-7E44-948F-A70A91EA7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1933781"/>
            <a:ext cx="24142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5BA472-14B7-D544-8353-1FD796681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75" y="3463120"/>
            <a:ext cx="1735280" cy="228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9795514-62CA-1C4E-A317-5B6F761E4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2595606"/>
            <a:ext cx="6478856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C82285A-85BA-144A-9BE4-D37F58FED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05" y="3737105"/>
            <a:ext cx="1616693" cy="3253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961C3DC-64AD-E146-9976-5D61239F7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34" y="2007180"/>
            <a:ext cx="290067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27D965-C7E5-D448-99D5-32DBF0DFB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96" y="5396965"/>
            <a:ext cx="1356361" cy="228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DAEFFC9-422B-6847-9C03-09F73E5F0D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4" y="6171296"/>
            <a:ext cx="3060218" cy="5943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B659E1-D1FF-2B4E-97A0-DF399D416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61" y="5844633"/>
            <a:ext cx="1249438" cy="2560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8AD8BFF-85CE-314F-8294-CD610AFC7F1B}"/>
              </a:ext>
            </a:extLst>
          </p:cNvPr>
          <p:cNvSpPr txBox="1"/>
          <p:nvPr/>
        </p:nvSpPr>
        <p:spPr>
          <a:xfrm>
            <a:off x="3847445" y="205809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Given filter: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FE8D3-23EC-064F-84D1-2C9DA7026D7E}"/>
              </a:ext>
            </a:extLst>
          </p:cNvPr>
          <p:cNvSpPr txBox="1"/>
          <p:nvPr/>
        </p:nvSpPr>
        <p:spPr>
          <a:xfrm>
            <a:off x="6324981" y="303260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Subgrid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Stress (SGS):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3752FA2-7D8B-3C44-B85B-7F8539C1FE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3257431"/>
            <a:ext cx="5777132" cy="100584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81476E3-91E4-244B-9731-55256DD68CF6}"/>
              </a:ext>
            </a:extLst>
          </p:cNvPr>
          <p:cNvSpPr txBox="1"/>
          <p:nvPr/>
        </p:nvSpPr>
        <p:spPr>
          <a:xfrm>
            <a:off x="3261794" y="5344154"/>
            <a:ext cx="15231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Smagorinsky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Ksgs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WALE: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AE7AC9D-6581-BD42-AE2B-3FCBBDC07A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4" y="5387105"/>
            <a:ext cx="2072938" cy="374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6068218-FB87-2145-A64A-DEEDBCED3C36}"/>
              </a:ext>
            </a:extLst>
          </p:cNvPr>
          <p:cNvSpPr txBox="1"/>
          <p:nvPr/>
        </p:nvSpPr>
        <p:spPr>
          <a:xfrm>
            <a:off x="994746" y="498577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Closure: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9718CFD-0B26-394F-8014-9140E247C3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963" y="4467897"/>
            <a:ext cx="4714566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6FEC7D-3266-3D4A-ABD9-7258E1CCED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9075" y="4087924"/>
            <a:ext cx="1700784" cy="32918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8FF0D3C-3234-AC4C-A9F2-2726FDC9D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539" y="6296420"/>
            <a:ext cx="1387549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FECFD5C-74DE-5E40-819C-B3D2160122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015" y="5800232"/>
            <a:ext cx="1264596" cy="457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4AAB7A9-3DBA-EF41-85BC-71316D2D1B1E}"/>
              </a:ext>
            </a:extLst>
          </p:cNvPr>
          <p:cNvSpPr txBox="1"/>
          <p:nvPr/>
        </p:nvSpPr>
        <p:spPr>
          <a:xfrm>
            <a:off x="2840562" y="502763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LES Models: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DFB5C4-ADAA-AD42-B731-8D27A84BFBA7}"/>
              </a:ext>
            </a:extLst>
          </p:cNvPr>
          <p:cNvSpPr txBox="1"/>
          <p:nvPr/>
        </p:nvSpPr>
        <p:spPr>
          <a:xfrm>
            <a:off x="7005034" y="4663942"/>
            <a:ext cx="1735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mixture fraction-based unsteady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flamelet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combustion with generalized heat loss (multi-D table look-up; presumed PDF)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Soot: Koo et al. (2018) from Moss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Askit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(2007) </a:t>
            </a:r>
          </a:p>
        </p:txBody>
      </p:sp>
    </p:spTree>
    <p:extLst>
      <p:ext uri="{BB962C8B-B14F-4D97-AF65-F5344CB8AC3E}">
        <p14:creationId xmlns:p14="http://schemas.microsoft.com/office/powerpoint/2010/main" val="40959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Thermal Radiation Technique:  Discrete Ordinate Method (DOM)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6D14FC-C8F2-3F4B-8E0C-3E69A3CF21BB}"/>
              </a:ext>
            </a:extLst>
          </p:cNvPr>
          <p:cNvSpPr txBox="1">
            <a:spLocks/>
          </p:cNvSpPr>
          <p:nvPr/>
        </p:nvSpPr>
        <p:spPr>
          <a:xfrm>
            <a:off x="540486" y="1929175"/>
            <a:ext cx="7804066" cy="3308620"/>
          </a:xfrm>
          <a:prstGeom prst="rect">
            <a:avLst/>
          </a:prstGeom>
        </p:spPr>
        <p:txBody>
          <a:bodyPr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Radiative Transport Equation (RTE) approach attributes: </a:t>
            </a:r>
          </a:p>
          <a:p>
            <a:pPr marL="338502" lvl="1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discretization, stabilization, quadrature set, 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30000" dirty="0" err="1">
                <a:solidFill>
                  <a:schemeClr val="tx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baseline="-25000" dirty="0" err="1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  <a:p>
            <a:pPr marL="338502" lvl="1" indent="-111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meshed interior “volume”; Note: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=f(</a:t>
            </a:r>
            <a:r>
              <a:rPr lang="en-US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30000" dirty="0" err="1">
                <a:solidFill>
                  <a:schemeClr val="tx1"/>
                </a:solidFill>
              </a:rPr>
              <a:t>n</a:t>
            </a:r>
            <a:r>
              <a:rPr lang="en-US" dirty="0" err="1">
                <a:solidFill>
                  <a:schemeClr val="tx1"/>
                </a:solidFill>
              </a:rPr>
              <a:t>,N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baseline="30000" dirty="0">
              <a:solidFill>
                <a:schemeClr val="tx1"/>
              </a:solidFill>
            </a:endParaRPr>
          </a:p>
          <a:p>
            <a:pPr marL="119063" lvl="1" indent="-1111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 set of sparse linear solves ~ 8N</a:t>
            </a:r>
            <a:r>
              <a:rPr lang="en-US" sz="1800" baseline="30000" dirty="0">
                <a:solidFill>
                  <a:schemeClr val="tx1"/>
                </a:solidFill>
              </a:rPr>
              <a:t>2 </a:t>
            </a:r>
            <a:r>
              <a:rPr lang="en-US" sz="1800" dirty="0">
                <a:solidFill>
                  <a:schemeClr val="tx1"/>
                </a:solidFill>
              </a:rPr>
              <a:t>(Thurgood); N ~ 4</a:t>
            </a:r>
          </a:p>
          <a:p>
            <a:pPr marL="119063" lvl="1" indent="-1111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Path forward: conservative Streamwise Upwind Control Volume (SUCV) stabilization motivated by SUPG Burns et al.., </a:t>
            </a:r>
            <a:r>
              <a:rPr lang="en-US" sz="1800" i="1" dirty="0" err="1">
                <a:solidFill>
                  <a:schemeClr val="tx1"/>
                </a:solidFill>
              </a:rPr>
              <a:t>Ntl</a:t>
            </a:r>
            <a:r>
              <a:rPr lang="en-US" sz="1800" i="1" dirty="0">
                <a:solidFill>
                  <a:schemeClr val="tx1"/>
                </a:solidFill>
              </a:rPr>
              <a:t>. Heat Trans Conf.</a:t>
            </a:r>
            <a:r>
              <a:rPr lang="en-US" sz="1800" dirty="0">
                <a:solidFill>
                  <a:schemeClr val="tx1"/>
                </a:solidFill>
              </a:rPr>
              <a:t>, 1995, provided by Domino, </a:t>
            </a:r>
            <a:r>
              <a:rPr lang="en-US" sz="1800" i="1" dirty="0">
                <a:solidFill>
                  <a:schemeClr val="tx1"/>
                </a:solidFill>
              </a:rPr>
              <a:t>SAND,</a:t>
            </a:r>
            <a:r>
              <a:rPr lang="en-US" sz="1800" dirty="0">
                <a:solidFill>
                  <a:schemeClr val="tx1"/>
                </a:solidFill>
              </a:rPr>
              <a:t> 2014; Domino et al., </a:t>
            </a:r>
            <a:r>
              <a:rPr lang="en-US" sz="1800" dirty="0" err="1">
                <a:solidFill>
                  <a:schemeClr val="tx1"/>
                </a:solidFill>
              </a:rPr>
              <a:t>Phy</a:t>
            </a:r>
            <a:r>
              <a:rPr lang="en-US" sz="1800" dirty="0">
                <a:solidFill>
                  <a:schemeClr val="tx1"/>
                </a:solidFill>
              </a:rPr>
              <a:t>. Fluids (2021)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245D9C-A5FA-354C-B462-763458C46E96}"/>
              </a:ext>
            </a:extLst>
          </p:cNvPr>
          <p:cNvSpPr/>
          <p:nvPr/>
        </p:nvSpPr>
        <p:spPr>
          <a:xfrm>
            <a:off x="3509355" y="4075613"/>
            <a:ext cx="4734098" cy="23116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CF14B-07D4-4E48-895B-B9816B871E2F}"/>
              </a:ext>
            </a:extLst>
          </p:cNvPr>
          <p:cNvSpPr txBox="1"/>
          <p:nvPr/>
        </p:nvSpPr>
        <p:spPr>
          <a:xfrm>
            <a:off x="4596321" y="6454782"/>
            <a:ext cx="24233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RTE with isotropic scattering</a:t>
            </a:r>
          </a:p>
        </p:txBody>
      </p:sp>
      <p:pic>
        <p:nvPicPr>
          <p:cNvPr id="30" name="Picture 29" descr="inputFireFuego.png">
            <a:extLst>
              <a:ext uri="{FF2B5EF4-FFF2-40B4-BE49-F238E27FC236}">
                <a16:creationId xmlns:a16="http://schemas.microsoft.com/office/drawing/2014/main" id="{468BFCEC-1B57-8942-91B1-8A4020E61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"/>
          <a:stretch/>
        </p:blipFill>
        <p:spPr>
          <a:xfrm rot="16200000">
            <a:off x="322595" y="4609614"/>
            <a:ext cx="2272238" cy="1234440"/>
          </a:xfrm>
          <a:prstGeom prst="rect">
            <a:avLst/>
          </a:prstGeom>
        </p:spPr>
      </p:pic>
      <p:pic>
        <p:nvPicPr>
          <p:cNvPr id="31" name="Picture 30" descr="inputFireNaluCVFEM.png">
            <a:extLst>
              <a:ext uri="{FF2B5EF4-FFF2-40B4-BE49-F238E27FC236}">
                <a16:creationId xmlns:a16="http://schemas.microsoft.com/office/drawing/2014/main" id="{5B008718-A55D-8845-A7E7-B868EB7DB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8251" y="4592917"/>
            <a:ext cx="2266276" cy="1261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/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blipFill>
                <a:blip r:embed="rId6"/>
                <a:stretch>
                  <a:fillRect l="-5038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3">
            <a:extLst>
              <a:ext uri="{FF2B5EF4-FFF2-40B4-BE49-F238E27FC236}">
                <a16:creationId xmlns:a16="http://schemas.microsoft.com/office/drawing/2014/main" id="{3FCEB919-DF94-BA43-B453-D7D04CD0E7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6592" y="5676022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7" imgW="1676400" imgH="508000" progId="Equation.3">
                  <p:embed/>
                </p:oleObj>
              </mc:Choice>
              <mc:Fallback>
                <p:oleObj name="Equation" r:id="rId7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592" y="5676022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/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mr-I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blipFill>
                <a:blip r:embed="rId9"/>
                <a:stretch>
                  <a:fillRect t="-120833" b="-17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7E4AFE4-49AD-C240-9AEE-D5020C4DB68A}"/>
              </a:ext>
            </a:extLst>
          </p:cNvPr>
          <p:cNvSpPr txBox="1"/>
          <p:nvPr/>
        </p:nvSpPr>
        <p:spPr>
          <a:xfrm>
            <a:off x="5116831" y="701742"/>
            <a:ext cx="378982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= Intensity for ordinate 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= ordinate k for direction j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 = test function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quadrature set, e.g., 2, 4, 6, .., 12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7CF2C0E-1389-904D-85DA-E87832E84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98" y="1040772"/>
            <a:ext cx="1035691" cy="7776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0B3EC16-F3E7-CF47-A5DF-EC63E127D901}"/>
              </a:ext>
            </a:extLst>
          </p:cNvPr>
          <p:cNvGrpSpPr/>
          <p:nvPr/>
        </p:nvGrpSpPr>
        <p:grpSpPr>
          <a:xfrm>
            <a:off x="7382527" y="2125164"/>
            <a:ext cx="1073150" cy="1081088"/>
            <a:chOff x="6757388" y="573407"/>
            <a:chExt cx="1073150" cy="1081088"/>
          </a:xfrm>
        </p:grpSpPr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B54125EA-CBE2-6B40-BF06-EF9A5FDE2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6B32A91F-20A9-2749-A4CB-B30E26FB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30252E20-41E7-404E-9515-017C4194D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7B225DD9-F852-2B47-9D4E-3651167B6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4" name="Line 28">
              <a:extLst>
                <a:ext uri="{FF2B5EF4-FFF2-40B4-BE49-F238E27FC236}">
                  <a16:creationId xmlns:a16="http://schemas.microsoft.com/office/drawing/2014/main" id="{70FC90A6-9A57-9446-A644-3890846F2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5" name="Line 29">
              <a:extLst>
                <a:ext uri="{FF2B5EF4-FFF2-40B4-BE49-F238E27FC236}">
                  <a16:creationId xmlns:a16="http://schemas.microsoft.com/office/drawing/2014/main" id="{27BBF8DF-44E4-7544-ADD7-698F223A3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6" name="Line 30">
              <a:extLst>
                <a:ext uri="{FF2B5EF4-FFF2-40B4-BE49-F238E27FC236}">
                  <a16:creationId xmlns:a16="http://schemas.microsoft.com/office/drawing/2014/main" id="{351B918D-321F-0F4F-93ED-A228B9D21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7" name="Line 31">
              <a:extLst>
                <a:ext uri="{FF2B5EF4-FFF2-40B4-BE49-F238E27FC236}">
                  <a16:creationId xmlns:a16="http://schemas.microsoft.com/office/drawing/2014/main" id="{5036E333-27B7-8648-A311-916CE94DA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8" name="Line 32">
              <a:extLst>
                <a:ext uri="{FF2B5EF4-FFF2-40B4-BE49-F238E27FC236}">
                  <a16:creationId xmlns:a16="http://schemas.microsoft.com/office/drawing/2014/main" id="{74A61070-9801-E848-B03B-C418DC06C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434C00-EDDF-FA41-BAE6-AA3C9C338868}"/>
              </a:ext>
            </a:extLst>
          </p:cNvPr>
          <p:cNvSpPr txBox="1"/>
          <p:nvPr/>
        </p:nvSpPr>
        <p:spPr>
          <a:xfrm>
            <a:off x="818617" y="6374362"/>
            <a:ext cx="28296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5 meter JP-8 Pool Fire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temperature and absorption </a:t>
            </a:r>
            <a:r>
              <a:rPr lang="en-US" sz="1350" dirty="0" err="1">
                <a:solidFill>
                  <a:srgbClr val="000000"/>
                </a:solidFill>
                <a:latin typeface="Trebuchet MS" panose="020B0603020202020204"/>
              </a:rPr>
              <a:t>coeff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FE681-9F2C-2645-8A9A-CE437960DDFF}"/>
              </a:ext>
            </a:extLst>
          </p:cNvPr>
          <p:cNvSpPr txBox="1"/>
          <p:nvPr/>
        </p:nvSpPr>
        <p:spPr>
          <a:xfrm>
            <a:off x="8344552" y="205277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7;p2">
            <a:extLst>
              <a:ext uri="{FF2B5EF4-FFF2-40B4-BE49-F238E27FC236}">
                <a16:creationId xmlns:a16="http://schemas.microsoft.com/office/drawing/2014/main" id="{F1CE644D-43A4-5A42-86F8-A40EE9672973}"/>
              </a:ext>
            </a:extLst>
          </p:cNvPr>
          <p:cNvGrpSpPr/>
          <p:nvPr/>
        </p:nvGrpSpPr>
        <p:grpSpPr>
          <a:xfrm>
            <a:off x="3085114" y="545119"/>
            <a:ext cx="2399731" cy="1371600"/>
            <a:chOff x="4281910" y="1470351"/>
            <a:chExt cx="4069969" cy="2786094"/>
          </a:xfrm>
        </p:grpSpPr>
        <p:pic>
          <p:nvPicPr>
            <p:cNvPr id="12" name="Google Shape;118;p2">
              <a:extLst>
                <a:ext uri="{FF2B5EF4-FFF2-40B4-BE49-F238E27FC236}">
                  <a16:creationId xmlns:a16="http://schemas.microsoft.com/office/drawing/2014/main" id="{2E133F2D-93D8-8C44-9BBF-4AD94FCB6D5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20586" y="1470351"/>
              <a:ext cx="3051262" cy="2370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19;p2">
              <a:extLst>
                <a:ext uri="{FF2B5EF4-FFF2-40B4-BE49-F238E27FC236}">
                  <a16:creationId xmlns:a16="http://schemas.microsoft.com/office/drawing/2014/main" id="{2FF7CAF4-1A09-684D-81F3-3FE849A73C4C}"/>
                </a:ext>
              </a:extLst>
            </p:cNvPr>
            <p:cNvSpPr txBox="1"/>
            <p:nvPr/>
          </p:nvSpPr>
          <p:spPr>
            <a:xfrm>
              <a:off x="5137339" y="3840947"/>
              <a:ext cx="321454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50"/>
                <a:buFont typeface="Source Sans Pro"/>
                <a:buNone/>
              </a:pPr>
              <a:r>
                <a:rPr lang="en-US" sz="1050" b="1" i="0" u="none" strike="noStrike" cap="none">
                  <a:solidFill>
                    <a:srgbClr val="7F7F7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Intel® Xeon® Processor Scalable Family  Thermal Mechanical Specifications and Design Guide </a:t>
              </a:r>
              <a:endParaRPr sz="18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4" name="Google Shape;120;p2">
              <a:extLst>
                <a:ext uri="{FF2B5EF4-FFF2-40B4-BE49-F238E27FC236}">
                  <a16:creationId xmlns:a16="http://schemas.microsoft.com/office/drawing/2014/main" id="{2BA813DD-3C2E-4346-AFAA-DB094C251D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1910" y="3552281"/>
              <a:ext cx="317500" cy="196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21;p2">
              <a:extLst>
                <a:ext uri="{FF2B5EF4-FFF2-40B4-BE49-F238E27FC236}">
                  <a16:creationId xmlns:a16="http://schemas.microsoft.com/office/drawing/2014/main" id="{14C6ED60-970F-2841-AAAC-A2084BC906BC}"/>
                </a:ext>
              </a:extLst>
            </p:cNvPr>
            <p:cNvCxnSpPr/>
            <p:nvPr/>
          </p:nvCxnSpPr>
          <p:spPr>
            <a:xfrm rot="10800000" flipH="1">
              <a:off x="4525010" y="3137523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122;p2">
              <a:extLst>
                <a:ext uri="{FF2B5EF4-FFF2-40B4-BE49-F238E27FC236}">
                  <a16:creationId xmlns:a16="http://schemas.microsoft.com/office/drawing/2014/main" id="{A1001777-C28F-A344-8855-4D830C9E5EC2}"/>
                </a:ext>
              </a:extLst>
            </p:cNvPr>
            <p:cNvCxnSpPr/>
            <p:nvPr/>
          </p:nvCxnSpPr>
          <p:spPr>
            <a:xfrm rot="10800000" flipH="1">
              <a:off x="4839888" y="3324617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23;p2">
              <a:extLst>
                <a:ext uri="{FF2B5EF4-FFF2-40B4-BE49-F238E27FC236}">
                  <a16:creationId xmlns:a16="http://schemas.microsoft.com/office/drawing/2014/main" id="{0B202D70-7DDE-6440-9E64-58CC4071D871}"/>
                </a:ext>
              </a:extLst>
            </p:cNvPr>
            <p:cNvCxnSpPr/>
            <p:nvPr/>
          </p:nvCxnSpPr>
          <p:spPr>
            <a:xfrm rot="10800000" flipH="1">
              <a:off x="4695075" y="3224895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Live in a Multiphysics World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753642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Fluid/Structure coupling: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Wind turbines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Wing fluttering,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Non-isothermal fluids/participating media radiation: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Fires,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Natural gas and coal combustion,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Smelting, ethylene production,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Conjugate heat transfer: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Object-in-fire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Gas turbine fine cooling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Often times, we note a time and length scale disparity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example, consider heating a pan on a home burner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coupling architect must generally choose between monolithic and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monolithic, the equations are provided, therefore, the challenge becomes managing a monolithic system solve, storage and code design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operator split, there can be an “art” in determination of stable couplings due to </a:t>
            </a:r>
            <a:r>
              <a:rPr lang="en-US" dirty="0" err="1"/>
              <a:t>Eignevalue</a:t>
            </a:r>
            <a:r>
              <a:rPr lang="en-US" dirty="0"/>
              <a:t> spread</a:t>
            </a:r>
          </a:p>
        </p:txBody>
      </p:sp>
      <p:pic>
        <p:nvPicPr>
          <p:cNvPr id="5" name="Picture 53" descr="180TubeCHT">
            <a:extLst>
              <a:ext uri="{FF2B5EF4-FFF2-40B4-BE49-F238E27FC236}">
                <a16:creationId xmlns:a16="http://schemas.microsoft.com/office/drawing/2014/main" id="{7C11E868-6BB9-5A46-9C98-1F75762D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71326" y="2856598"/>
            <a:ext cx="1572416" cy="149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7E96D0-E039-2B4C-9EBB-55E2742D7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753" y="2416628"/>
            <a:ext cx="31303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81D10-0394-9F4B-9B07-3375271B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753" y="958798"/>
            <a:ext cx="3130378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F275C6-232D-5044-94D6-3930ABBC1E44}"/>
              </a:ext>
            </a:extLst>
          </p:cNvPr>
          <p:cNvSpPr txBox="1"/>
          <p:nvPr/>
        </p:nvSpPr>
        <p:spPr>
          <a:xfrm>
            <a:off x="6183086" y="3947964"/>
            <a:ext cx="353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Flutter on a 747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3C23D-87FF-7E4F-B679-E5201CFB1131}"/>
              </a:ext>
            </a:extLst>
          </p:cNvPr>
          <p:cNvSpPr txBox="1"/>
          <p:nvPr/>
        </p:nvSpPr>
        <p:spPr>
          <a:xfrm>
            <a:off x="4117880" y="6455103"/>
            <a:ext cx="5026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Erwin </a:t>
            </a:r>
            <a:r>
              <a:rPr lang="en-US" sz="1200" dirty="0" err="1"/>
              <a:t>Platvoet</a:t>
            </a:r>
            <a:r>
              <a:rPr lang="en-US" sz="1200" dirty="0"/>
              <a:t> Charles </a:t>
            </a:r>
            <a:r>
              <a:rPr lang="en-US" sz="1200" dirty="0" err="1"/>
              <a:t>Baukal</a:t>
            </a:r>
            <a:r>
              <a:rPr lang="en-US" sz="1200" dirty="0"/>
              <a:t>, P.E. John Zink Hamworthy Combustion 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B338E9-2A1B-724D-BA8D-5E1938828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981" y="4818842"/>
            <a:ext cx="1574047" cy="15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59C7D6E-ABE1-5043-ADD1-E61D9DA5E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263999" cy="5302224"/>
          </a:xfrm>
        </p:spPr>
        <p:txBody>
          <a:bodyPr/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The quantity of interest is generally thermal response, T = f(</a:t>
            </a:r>
            <a:r>
              <a:rPr lang="en-US" sz="1800" dirty="0" err="1"/>
              <a:t>t,x</a:t>
            </a:r>
            <a:r>
              <a:rPr lang="en-US" sz="1800" baseline="-25000" dirty="0" err="1"/>
              <a:t>i</a:t>
            </a:r>
            <a:r>
              <a:rPr lang="en-US" sz="1800" dirty="0"/>
              <a:t>), and incident radiative flux, </a:t>
            </a:r>
            <a:r>
              <a:rPr lang="en-US" sz="1800" i="1" dirty="0"/>
              <a:t>H</a:t>
            </a:r>
            <a:endParaRPr lang="en-US" sz="1400" i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516490-5A44-324F-AC95-A861F1241810}"/>
              </a:ext>
            </a:extLst>
          </p:cNvPr>
          <p:cNvSpPr/>
          <p:nvPr/>
        </p:nvSpPr>
        <p:spPr>
          <a:xfrm>
            <a:off x="48746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/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𝑠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9B716FD-081B-DB4E-A68B-921CBF3C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901712" cy="570225"/>
          </a:xfrm>
        </p:spPr>
        <p:txBody>
          <a:bodyPr/>
          <a:lstStyle/>
          <a:p>
            <a:r>
              <a:rPr lang="en-US" dirty="0"/>
              <a:t>Thermal (heat conduction) and multi-physics coupling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A1F87-CE4C-E84B-A9F2-CFCD1A34A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/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/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blipFill>
                <a:blip r:embed="rId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/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blipFill>
                <a:blip r:embed="rId5"/>
                <a:stretch>
                  <a:fillRect t="-105634" b="-13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/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DF545E7-DD2C-0A44-84B9-CF148F3A67D6}"/>
              </a:ext>
            </a:extLst>
          </p:cNvPr>
          <p:cNvSpPr txBox="1"/>
          <p:nvPr/>
        </p:nvSpPr>
        <p:spPr>
          <a:xfrm>
            <a:off x="797815" y="232708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Equation (simple):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06417A-6206-BB4C-B4BF-EFFF5E3C156F}"/>
              </a:ext>
            </a:extLst>
          </p:cNvPr>
          <p:cNvSpPr txBox="1"/>
          <p:nvPr/>
        </p:nvSpPr>
        <p:spPr>
          <a:xfrm>
            <a:off x="4448569" y="232708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interface coupling: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7A103B-4F62-FD4F-A459-6CCC9D8A89B4}"/>
              </a:ext>
            </a:extLst>
          </p:cNvPr>
          <p:cNvSpPr txBox="1"/>
          <p:nvPr/>
        </p:nvSpPr>
        <p:spPr>
          <a:xfrm>
            <a:off x="1050680" y="3636796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Fluids/PMR coupling: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C22CB1-3C3C-3E46-BED0-6CD3D63FA6F4}"/>
              </a:ext>
            </a:extLst>
          </p:cNvPr>
          <p:cNvSpPr txBox="1"/>
          <p:nvPr/>
        </p:nvSpPr>
        <p:spPr>
          <a:xfrm>
            <a:off x="4430135" y="3636796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Intensity coupling: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E1AE0-39DE-0C4A-8660-566E09A3BD4C}"/>
              </a:ext>
            </a:extLst>
          </p:cNvPr>
          <p:cNvSpPr txBox="1"/>
          <p:nvPr/>
        </p:nvSpPr>
        <p:spPr>
          <a:xfrm>
            <a:off x="1210473" y="5864132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Supplemental: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/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blipFill>
                <a:blip r:embed="rId7"/>
                <a:stretch>
                  <a:fillRect l="-19167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/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29D3EBC-C847-1B48-91D4-C2C1FE21339C}"/>
              </a:ext>
            </a:extLst>
          </p:cNvPr>
          <p:cNvSpPr txBox="1"/>
          <p:nvPr/>
        </p:nvSpPr>
        <p:spPr>
          <a:xfrm>
            <a:off x="3917393" y="48860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From fluids:</a:t>
            </a:r>
          </a:p>
        </p:txBody>
      </p:sp>
    </p:spTree>
    <p:extLst>
      <p:ext uri="{BB962C8B-B14F-4D97-AF65-F5344CB8AC3E}">
        <p14:creationId xmlns:p14="http://schemas.microsoft.com/office/powerpoint/2010/main" val="14203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0E1A6B-CD92-3947-9A9F-A33F16730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045" y="1484981"/>
            <a:ext cx="3730502" cy="50772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54394" cy="5416300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dirty="0"/>
              <a:t>Do we observe fire puffing?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Yes, puffing is captured – a key feature found in pool fires due to the complex interaction of Rayleigh/Taylor instabilities, Baroclinic torque, and vertical acceleration of vortical ring structures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Validation: Step 2</a:t>
            </a:r>
            <a:br>
              <a:rPr lang="en-US" dirty="0"/>
            </a:br>
            <a:r>
              <a:rPr lang="en-US" sz="1400" b="1" i="1" dirty="0" err="1"/>
              <a:t>QoI</a:t>
            </a:r>
            <a:r>
              <a:rPr lang="en-US" sz="1400" b="1" i="1" dirty="0"/>
              <a:t>:</a:t>
            </a:r>
            <a:r>
              <a:rPr lang="en-US" sz="1400" i="1" dirty="0"/>
              <a:t> Fire physics phenomena such as puffing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971A-1674-8643-90A2-EBC6DC375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313" y="3200400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DD5BA-E14A-914B-A760-6C82385DD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3" y="3200400"/>
            <a:ext cx="25146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BA6A4-5FE3-384B-809B-89A2824CAE82}"/>
              </a:ext>
            </a:extLst>
          </p:cNvPr>
          <p:cNvSpPr txBox="1"/>
          <p:nvPr/>
        </p:nvSpPr>
        <p:spPr>
          <a:xfrm>
            <a:off x="335666" y="6215605"/>
            <a:ext cx="532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Dominant puffing frequency predicted (0.60 Hz)</a:t>
            </a:r>
          </a:p>
          <a:p>
            <a:r>
              <a:rPr lang="en-US" dirty="0"/>
              <a:t>Well predicted compared to correlation (0.67 Hz)</a:t>
            </a:r>
          </a:p>
        </p:txBody>
      </p:sp>
    </p:spTree>
    <p:extLst>
      <p:ext uri="{BB962C8B-B14F-4D97-AF65-F5344CB8AC3E}">
        <p14:creationId xmlns:p14="http://schemas.microsoft.com/office/powerpoint/2010/main" val="303563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simply monolithic CHT?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 some cases, the thermal response is extremely complex, e.g., includes enclosure radiation, thermal resistance, multiple interior fluids,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such complex cases, it may be best to operator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the thermal response is simple, then one might explore a multi-material non-conformal scheme, e.g., Domino, JCP, 2018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 descr="spdEq28.tiff">
            <a:extLst>
              <a:ext uri="{FF2B5EF4-FFF2-40B4-BE49-F238E27FC236}">
                <a16:creationId xmlns:a16="http://schemas.microsoft.com/office/drawing/2014/main" id="{5B703BCA-0B7B-624E-8724-08E1A9B6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3" y="3075858"/>
            <a:ext cx="5681577" cy="3406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612FC-D988-7D41-A7F0-BBA5F7B4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0" y="5276080"/>
            <a:ext cx="1605258" cy="1274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B3455F-66FD-B64A-A887-60A44F3B896C}"/>
              </a:ext>
            </a:extLst>
          </p:cNvPr>
          <p:cNvSpPr txBox="1"/>
          <p:nvPr/>
        </p:nvSpPr>
        <p:spPr>
          <a:xfrm>
            <a:off x="6672383" y="648866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Non-conformal MMS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4F679-06C6-384B-AC8E-E1AD511E01B0}"/>
              </a:ext>
            </a:extLst>
          </p:cNvPr>
          <p:cNvSpPr txBox="1"/>
          <p:nvPr/>
        </p:nvSpPr>
        <p:spPr>
          <a:xfrm>
            <a:off x="5102644" y="4443667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monolithic opportunities exist</a:t>
            </a:r>
          </a:p>
        </p:txBody>
      </p:sp>
    </p:spTree>
    <p:extLst>
      <p:ext uri="{BB962C8B-B14F-4D97-AF65-F5344CB8AC3E}">
        <p14:creationId xmlns:p14="http://schemas.microsoft.com/office/powerpoint/2010/main" val="17296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F1C87-8732-2C41-A882-44F2FCB40BBF}"/>
              </a:ext>
            </a:extLst>
          </p:cNvPr>
          <p:cNvSpPr txBox="1"/>
          <p:nvPr/>
        </p:nvSpPr>
        <p:spPr>
          <a:xfrm>
            <a:off x="3022702" y="3905070"/>
            <a:ext cx="265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Multiphysics Application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5F1721-2E7D-6949-9ACC-B4F231B85B10}"/>
              </a:ext>
            </a:extLst>
          </p:cNvPr>
          <p:cNvCxnSpPr>
            <a:stCxn id="5" idx="2"/>
          </p:cNvCxnSpPr>
          <p:nvPr/>
        </p:nvCxnSpPr>
        <p:spPr>
          <a:xfrm flipH="1">
            <a:off x="29257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496811-B51B-654A-BAF8-F129343EE6E0}"/>
              </a:ext>
            </a:extLst>
          </p:cNvPr>
          <p:cNvCxnSpPr>
            <a:cxnSpLocks/>
          </p:cNvCxnSpPr>
          <p:nvPr/>
        </p:nvCxnSpPr>
        <p:spPr>
          <a:xfrm>
            <a:off x="42973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EB2DA1-7F02-1F4D-AB45-06D6B7AF4DBB}"/>
              </a:ext>
            </a:extLst>
          </p:cNvPr>
          <p:cNvSpPr txBox="1"/>
          <p:nvPr/>
        </p:nvSpPr>
        <p:spPr>
          <a:xfrm>
            <a:off x="1180531" y="4978290"/>
            <a:ext cx="2557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9CD02-69A8-6C4C-83A1-BEEB7848A90E}"/>
              </a:ext>
            </a:extLst>
          </p:cNvPr>
          <p:cNvSpPr txBox="1"/>
          <p:nvPr/>
        </p:nvSpPr>
        <p:spPr>
          <a:xfrm>
            <a:off x="5654543" y="4978290"/>
            <a:ext cx="3108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Monolithic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Efficient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Flexible code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Non-conformal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</p:spTree>
    <p:extLst>
      <p:ext uri="{BB962C8B-B14F-4D97-AF65-F5344CB8AC3E}">
        <p14:creationId xmlns:p14="http://schemas.microsoft.com/office/powerpoint/2010/main" val="29104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47072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Density is constant; viscosity may vary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Source term, </a:t>
                </a:r>
                <a:r>
                  <a:rPr lang="en-US" dirty="0" err="1">
                    <a:latin typeface="Symbol" pitchFamily="2" charset="2"/>
                  </a:rPr>
                  <a:t>r</a:t>
                </a:r>
                <a:r>
                  <a:rPr lang="en-US" dirty="0" err="1"/>
                  <a:t>g</a:t>
                </a:r>
                <a:r>
                  <a:rPr lang="en-US" baseline="-25000" dirty="0" err="1"/>
                  <a:t>i</a:t>
                </a:r>
                <a:r>
                  <a:rPr lang="en-US" dirty="0"/>
                  <a:t> approximated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with, for an ideal gas,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470728"/>
              </a:xfrm>
              <a:blipFill>
                <a:blip r:embed="rId2"/>
                <a:stretch>
                  <a:fillRect l="-3067" t="-3419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861119" y="3695184"/>
            <a:ext cx="978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325560" y="1636713"/>
            <a:ext cx="177779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Transport of energy through PDE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152920" y="5172075"/>
            <a:ext cx="23984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Standard low-Mach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Momentum and Continuity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BB5AF-0A9A-69DD-6DCF-6BAED872C71F}"/>
              </a:ext>
            </a:extLst>
          </p:cNvPr>
          <p:cNvSpPr txBox="1"/>
          <p:nvPr/>
        </p:nvSpPr>
        <p:spPr>
          <a:xfrm>
            <a:off x="-56458" y="6157693"/>
            <a:ext cx="408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 </a:t>
            </a:r>
            <a:r>
              <a:rPr lang="en-US" sz="1200" dirty="0" err="1"/>
              <a:t>Vahl</a:t>
            </a:r>
            <a:r>
              <a:rPr lang="en-US" sz="1200" dirty="0"/>
              <a:t> Davis, “NATURAL CONVECTION OF AIR IN A SQUARE CAVITY A BENCH MARK NUMERICAL SOLUTION”, Int. J. </a:t>
            </a:r>
            <a:r>
              <a:rPr lang="en-US" sz="1200" dirty="0" err="1"/>
              <a:t>Numer</a:t>
            </a:r>
            <a:r>
              <a:rPr lang="en-US" sz="1200" dirty="0"/>
              <a:t>. Method. Fluids (1983)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92E13-D93F-7ABA-FCE8-52567C03C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2" t="4081" b="5536"/>
          <a:stretch/>
        </p:blipFill>
        <p:spPr>
          <a:xfrm rot="5400000">
            <a:off x="-35430" y="3967491"/>
            <a:ext cx="2320213" cy="2185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281FA8-4254-A7BF-B9D3-392C7356A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6673" r="3467"/>
          <a:stretch/>
        </p:blipFill>
        <p:spPr>
          <a:xfrm>
            <a:off x="4703255" y="2732834"/>
            <a:ext cx="4343400" cy="17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175656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Density is constant; viscosity may vary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Source term, </a:t>
                </a:r>
                <a:r>
                  <a:rPr lang="en-US" dirty="0" err="1">
                    <a:latin typeface="Symbol" pitchFamily="2" charset="2"/>
                  </a:rPr>
                  <a:t>r</a:t>
                </a:r>
                <a:r>
                  <a:rPr lang="en-US" dirty="0" err="1"/>
                  <a:t>g</a:t>
                </a:r>
                <a:r>
                  <a:rPr lang="en-US" baseline="-25000" dirty="0" err="1"/>
                  <a:t>i</a:t>
                </a:r>
                <a:r>
                  <a:rPr lang="en-US" dirty="0"/>
                  <a:t> approximated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with, for an ideal gas,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030803" y="1441701"/>
                <a:ext cx="4128983" cy="1175656"/>
              </a:xfrm>
              <a:blipFill>
                <a:blip r:embed="rId2"/>
                <a:stretch>
                  <a:fillRect l="-3067" t="-4301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861119" y="3695184"/>
            <a:ext cx="978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325560" y="1636713"/>
            <a:ext cx="177779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Transport of energy through PDE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152920" y="5172075"/>
            <a:ext cx="23984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Standard low-Mach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Momentum and Continuity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0D3ABC-4512-57D9-B5A8-0306F6F88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9" t="6673" r="3467"/>
          <a:stretch/>
        </p:blipFill>
        <p:spPr>
          <a:xfrm>
            <a:off x="4703255" y="2732834"/>
            <a:ext cx="4343400" cy="17049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0AB5C8-1124-8C02-16BC-2965BBFF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18" y="4632130"/>
            <a:ext cx="3001827" cy="20065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6763BA-5434-7260-1408-069891DE53F4}"/>
              </a:ext>
            </a:extLst>
          </p:cNvPr>
          <p:cNvSpPr txBox="1"/>
          <p:nvPr/>
        </p:nvSpPr>
        <p:spPr>
          <a:xfrm>
            <a:off x="6530050" y="4766558"/>
            <a:ext cx="2457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have seen for our final, water can be used</a:t>
            </a:r>
          </a:p>
        </p:txBody>
      </p:sp>
    </p:spTree>
    <p:extLst>
      <p:ext uri="{BB962C8B-B14F-4D97-AF65-F5344CB8AC3E}">
        <p14:creationId xmlns:p14="http://schemas.microsoft.com/office/powerpoint/2010/main" val="35894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the </a:t>
            </a:r>
            <a:r>
              <a:rPr lang="en-US" dirty="0" err="1"/>
              <a:t>Boussinesq</a:t>
            </a:r>
            <a:r>
              <a:rPr lang="en-US" dirty="0"/>
              <a:t> Approximation Fail?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62DFED-1F3E-0278-4786-64F9B176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4" y="2961909"/>
            <a:ext cx="3860408" cy="1723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7899F-F65B-94FF-0FB4-5A965D754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153" y="4498292"/>
            <a:ext cx="2728170" cy="9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</a:t>
            </a:r>
            <a:r>
              <a:rPr lang="en-US" dirty="0" err="1"/>
              <a:t>Boussinesq</a:t>
            </a:r>
            <a:r>
              <a:rPr lang="en-US" dirty="0"/>
              <a:t> Approximation Fail?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While buoyancy source term may be well captured over a wide range of temperature differences (air), baroclinic torque term is lacking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pic>
        <p:nvPicPr>
          <p:cNvPr id="9" name="Picture 4" descr="FLAME">
            <a:extLst>
              <a:ext uri="{FF2B5EF4-FFF2-40B4-BE49-F238E27FC236}">
                <a16:creationId xmlns:a16="http://schemas.microsoft.com/office/drawing/2014/main" id="{029D8A9C-2852-E3C0-0748-DD714D9D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7883" y="3236311"/>
            <a:ext cx="2835567" cy="28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61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Fails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Valid for low Atwood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(for helium/air, A</a:t>
                </a:r>
                <a:r>
                  <a:rPr lang="en-US" baseline="-25000" dirty="0"/>
                  <a:t>t</a:t>
                </a:r>
                <a:r>
                  <a:rPr lang="en-US" dirty="0"/>
                  <a:t> ~ 0.75)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While buoyancy source term may be well captured over a wide range of temperature differences (air), baroclinic torque term is lacking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2748335"/>
              </a:xfrm>
              <a:blipFill>
                <a:blip r:embed="rId2"/>
                <a:stretch>
                  <a:fillRect l="-168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8CD205-4653-6262-2146-00E9CD6C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" y="2895599"/>
            <a:ext cx="4262765" cy="351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F9F34-F979-BCD1-1106-091B2A3A8786}"/>
              </a:ext>
            </a:extLst>
          </p:cNvPr>
          <p:cNvSpPr txBox="1"/>
          <p:nvPr/>
        </p:nvSpPr>
        <p:spPr>
          <a:xfrm>
            <a:off x="615987" y="641259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slice of 1 meter helium plume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30ECD-DD3E-BC57-6856-B9E2A4A9E4A9}"/>
              </a:ext>
            </a:extLst>
          </p:cNvPr>
          <p:cNvSpPr txBox="1"/>
          <p:nvPr/>
        </p:nvSpPr>
        <p:spPr>
          <a:xfrm>
            <a:off x="5310486" y="5666671"/>
            <a:ext cx="3464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Hydrostatic pressure has been subtracted from motion pressure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96A508-C357-AD3A-F0FB-DE1A6A45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4" y="2961909"/>
            <a:ext cx="3860408" cy="1723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1561D-84EA-325D-EDF4-2214FB62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153" y="4498292"/>
            <a:ext cx="2728170" cy="9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Choice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Implicit Monolithic vs Segregated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Explicit, multi-stage RK schemes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CE8C5B59-B9FC-934D-AB8F-CA6021C0E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26121"/>
              </p:ext>
            </p:extLst>
          </p:nvPr>
        </p:nvGraphicFramePr>
        <p:xfrm>
          <a:off x="3762931" y="335914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CE8C5B59-B9FC-934D-AB8F-CA6021C0E7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931" y="335914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22F25BA-862A-C24D-9E5C-6B0B02125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344" y="291623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4C65-4B80-0E43-A8C3-41772C64C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894" y="355758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E4D5AC-078F-1843-856F-C7EAD18C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456" y="263365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2391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3527</TotalTime>
  <Words>2876</Words>
  <Application>Microsoft Macintosh PowerPoint</Application>
  <PresentationFormat>On-screen Show (4:3)</PresentationFormat>
  <Paragraphs>519</Paragraphs>
  <Slides>34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Calibri</vt:lpstr>
      <vt:lpstr>Cambria Math</vt:lpstr>
      <vt:lpstr>Garamond</vt:lpstr>
      <vt:lpstr>Gill Sans MT</vt:lpstr>
      <vt:lpstr>Lucida Sans</vt:lpstr>
      <vt:lpstr>Source Sans Pro</vt:lpstr>
      <vt:lpstr>Symbol</vt:lpstr>
      <vt:lpstr>Symbol</vt:lpstr>
      <vt:lpstr>Times New Roman</vt:lpstr>
      <vt:lpstr>Trebuchet MS</vt:lpstr>
      <vt:lpstr>Wingdings</vt:lpstr>
      <vt:lpstr>Sandia2018_4x3</vt:lpstr>
      <vt:lpstr>Equation</vt:lpstr>
      <vt:lpstr>Stanford ME469: Multiphysics Coupling</vt:lpstr>
      <vt:lpstr>Multiphysics Coupling: Outline</vt:lpstr>
      <vt:lpstr>We Live in a Multiphysics World</vt:lpstr>
      <vt:lpstr>Step 1: Boussinesq Approximation</vt:lpstr>
      <vt:lpstr>Step 1: Boussinesq Approximation</vt:lpstr>
      <vt:lpstr>When Does the Boussinesq Approximation Fail?</vt:lpstr>
      <vt:lpstr>Why Does the Boussinesq Approximation Fail?</vt:lpstr>
      <vt:lpstr>Poor Boussinesq Approximation</vt:lpstr>
      <vt:lpstr>Coupling Choice</vt:lpstr>
      <vt:lpstr>Coupling Definitions: Monolithic</vt:lpstr>
      <vt:lpstr>Coupling Definitions: Segregated</vt:lpstr>
      <vt:lpstr>Nonlinear Convergence Comparisons</vt:lpstr>
      <vt:lpstr>Objective: Stable, Time-Accurate Solutions</vt:lpstr>
      <vt:lpstr>Conjugate Heat Transfer Coupling</vt:lpstr>
      <vt:lpstr>Conjugate Heat Transfer Coupling, Equations</vt:lpstr>
      <vt:lpstr>Fluid/CHT Coupling Verification</vt:lpstr>
      <vt:lpstr>Fluids/PMR Coupling</vt:lpstr>
      <vt:lpstr>Fluids/PMR Coupling Equations</vt:lpstr>
      <vt:lpstr>PMR/Thermal Coupling</vt:lpstr>
      <vt:lpstr>Multi-Mechanics Boundary Condition Verification</vt:lpstr>
      <vt:lpstr>PMR/Thermal Coupling Equations</vt:lpstr>
      <vt:lpstr>Stability of Operator Split CHT Approaches</vt:lpstr>
      <vt:lpstr>Conjugate Heat Transfer Coupling: In Practice</vt:lpstr>
      <vt:lpstr>Conjugate Heat Transfer Coupling: Mathematical Construct</vt:lpstr>
      <vt:lpstr>Conjugate Heat Transfer Coupling: Example</vt:lpstr>
      <vt:lpstr>Other Linearization Procedures</vt:lpstr>
      <vt:lpstr>Fire Mechanics Coupling Description (in words)</vt:lpstr>
      <vt:lpstr>Low-Mach Turbulent Reacting Flow Equation Set</vt:lpstr>
      <vt:lpstr>Thermal Radiation Technique:  Discrete Ordinate Method (DOM)</vt:lpstr>
      <vt:lpstr>Thermal (heat conduction) and multi-physics coupling</vt:lpstr>
      <vt:lpstr>5m JP-8 Pool Fire Validation: Step 2 QoI: Fire physics phenomena such as puffing</vt:lpstr>
      <vt:lpstr>Why not simply monolithic CHT?</vt:lpstr>
      <vt:lpstr>Multiphysics Coupling: Conclusions</vt:lpstr>
      <vt:lpstr>Multiphysics Coupling: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88</cp:revision>
  <dcterms:created xsi:type="dcterms:W3CDTF">2017-10-14T01:15:26Z</dcterms:created>
  <dcterms:modified xsi:type="dcterms:W3CDTF">2022-05-16T17:18:36Z</dcterms:modified>
</cp:coreProperties>
</file>